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4" autoAdjust="0"/>
    <p:restoredTop sz="94660"/>
  </p:normalViewPr>
  <p:slideViewPr>
    <p:cSldViewPr>
      <p:cViewPr>
        <p:scale>
          <a:sx n="75" d="100"/>
          <a:sy n="75" d="100"/>
        </p:scale>
        <p:origin x="-1901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877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01C786-38D8-4229-A022-838C9A3E74D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692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476250"/>
            <a:ext cx="5761038" cy="89376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1268413"/>
            <a:ext cx="6170613" cy="50323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000" b="1"/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9925" y="115888"/>
            <a:ext cx="1871663" cy="61944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03350" y="115888"/>
            <a:ext cx="5464175" cy="61944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03350" y="765175"/>
            <a:ext cx="366712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2875" y="765175"/>
            <a:ext cx="3668713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115888"/>
            <a:ext cx="73437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765175"/>
            <a:ext cx="748823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765175"/>
            <a:ext cx="8064897" cy="649288"/>
          </a:xfrm>
          <a:noFill/>
        </p:spPr>
        <p:txBody>
          <a:bodyPr/>
          <a:lstStyle/>
          <a:p>
            <a:r>
              <a:rPr lang="en-US" sz="3200" dirty="0">
                <a:latin typeface="Palatino Linotype" pitchFamily="18" charset="0"/>
              </a:rPr>
              <a:t>Bleeding (Transfusion and Hemostasis).</a:t>
            </a:r>
            <a:endParaRPr lang="uk-UA" sz="3200" dirty="0">
              <a:latin typeface="Palatino Linotype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1340768"/>
            <a:ext cx="6696719" cy="433387"/>
          </a:xfrm>
        </p:spPr>
        <p:txBody>
          <a:bodyPr/>
          <a:lstStyle/>
          <a:p>
            <a:r>
              <a:rPr lang="sr-Latn-RS" sz="2400" dirty="0" smtClean="0">
                <a:latin typeface="Palatino Linotype" pitchFamily="18" charset="0"/>
              </a:rPr>
              <a:t>Assistant Professor Dr Bojan Z. Milosevic</a:t>
            </a:r>
            <a:endParaRPr lang="uk-UA" sz="2400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Palatino Linotype" pitchFamily="18" charset="0"/>
              </a:rPr>
              <a:t>Fibrinolysis: Breakdown &amp; Regulation of Fibrin Clots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5400600" cy="5545138"/>
          </a:xfrm>
        </p:spPr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Fibrinolysis Overview: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Restoration of blood flow post-injury.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Begins concurrently with clot formation.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Plasmin degrades fibrin -&gt; Fibrin degradation products (FDPs).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Key activators: </a:t>
            </a:r>
            <a:r>
              <a:rPr lang="en-US" sz="1400" b="0" dirty="0" err="1">
                <a:latin typeface="Palatino Linotype" pitchFamily="18" charset="0"/>
              </a:rPr>
              <a:t>tPA</a:t>
            </a:r>
            <a:r>
              <a:rPr lang="en-US" sz="1400" b="0" dirty="0">
                <a:latin typeface="Palatino Linotype" pitchFamily="18" charset="0"/>
              </a:rPr>
              <a:t> and </a:t>
            </a:r>
            <a:r>
              <a:rPr lang="en-US" sz="1400" b="0" dirty="0" err="1">
                <a:latin typeface="Palatino Linotype" pitchFamily="18" charset="0"/>
              </a:rPr>
              <a:t>kallikrein</a:t>
            </a:r>
            <a:r>
              <a:rPr lang="en-US" sz="1400" b="0" dirty="0">
                <a:latin typeface="Palatino Linotype" pitchFamily="18" charset="0"/>
              </a:rPr>
              <a:t>.</a:t>
            </a:r>
          </a:p>
          <a:p>
            <a:r>
              <a:rPr lang="en-US" sz="1600" b="1" dirty="0" err="1">
                <a:latin typeface="Palatino Linotype" pitchFamily="18" charset="0"/>
              </a:rPr>
              <a:t>tPA</a:t>
            </a:r>
            <a:r>
              <a:rPr lang="en-US" sz="1600" b="1" dirty="0">
                <a:latin typeface="Palatino Linotype" pitchFamily="18" charset="0"/>
              </a:rPr>
              <a:t> Role &amp; Regulation: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Synthesized by endothelial cells; released with thrombin stimulation.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Enhanced release by </a:t>
            </a:r>
            <a:r>
              <a:rPr lang="en-US" sz="1400" b="0" dirty="0" err="1">
                <a:latin typeface="Palatino Linotype" pitchFamily="18" charset="0"/>
              </a:rPr>
              <a:t>bradykinin</a:t>
            </a:r>
            <a:r>
              <a:rPr lang="en-US" sz="1400" b="0" dirty="0">
                <a:latin typeface="Palatino Linotype" pitchFamily="18" charset="0"/>
              </a:rPr>
              <a:t> from </a:t>
            </a:r>
            <a:r>
              <a:rPr lang="en-US" sz="1400" b="0" dirty="0" err="1">
                <a:latin typeface="Palatino Linotype" pitchFamily="18" charset="0"/>
              </a:rPr>
              <a:t>kininogen</a:t>
            </a:r>
            <a:r>
              <a:rPr lang="en-US" sz="14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Forms </a:t>
            </a:r>
            <a:r>
              <a:rPr lang="en-US" sz="1400" b="0" dirty="0" err="1">
                <a:latin typeface="Palatino Linotype" pitchFamily="18" charset="0"/>
              </a:rPr>
              <a:t>trimolecular</a:t>
            </a:r>
            <a:r>
              <a:rPr lang="en-US" sz="1400" b="0" dirty="0">
                <a:latin typeface="Palatino Linotype" pitchFamily="18" charset="0"/>
              </a:rPr>
              <a:t> complex with fibrin &amp; plasminogen -&gt; efficient fibrin cleavage.</a:t>
            </a:r>
          </a:p>
          <a:p>
            <a:r>
              <a:rPr lang="en-US" sz="1600" b="1" dirty="0">
                <a:latin typeface="Palatino Linotype" pitchFamily="18" charset="0"/>
              </a:rPr>
              <a:t>Fibrinolysis Checkpoints: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Plasmin activity focused on clot due to </a:t>
            </a:r>
            <a:r>
              <a:rPr lang="en-US" sz="1400" b="0" dirty="0" err="1">
                <a:latin typeface="Palatino Linotype" pitchFamily="18" charset="0"/>
              </a:rPr>
              <a:t>tPA</a:t>
            </a:r>
            <a:r>
              <a:rPr lang="en-US" sz="1400" b="0" dirty="0">
                <a:latin typeface="Palatino Linotype" pitchFamily="18" charset="0"/>
              </a:rPr>
              <a:t> preference for fibrin-bound plasminogen.</a:t>
            </a:r>
          </a:p>
          <a:p>
            <a:pPr lvl="1"/>
            <a:r>
              <a:rPr lang="el-GR" sz="1400" b="0" dirty="0">
                <a:latin typeface="Palatino Linotype" pitchFamily="18" charset="0"/>
              </a:rPr>
              <a:t>α</a:t>
            </a:r>
            <a:r>
              <a:rPr lang="en-US" sz="1400" b="0" dirty="0" smtClean="0">
                <a:latin typeface="Palatino Linotype" pitchFamily="18" charset="0"/>
              </a:rPr>
              <a:t>2- </a:t>
            </a:r>
            <a:r>
              <a:rPr lang="en-US" sz="1400" b="0" dirty="0" err="1">
                <a:latin typeface="Palatino Linotype" pitchFamily="18" charset="0"/>
              </a:rPr>
              <a:t>antiplasmin</a:t>
            </a:r>
            <a:r>
              <a:rPr lang="en-US" sz="1400" b="0" dirty="0">
                <a:latin typeface="Palatino Linotype" pitchFamily="18" charset="0"/>
              </a:rPr>
              <a:t> inhibits plasmin; stabilizes clot degradation rate.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FDPs: E-nodules, D-dimers; impact platelet aggregation and clot stability.</a:t>
            </a:r>
          </a:p>
          <a:p>
            <a:r>
              <a:rPr lang="en-US" sz="1600" b="1" dirty="0">
                <a:latin typeface="Palatino Linotype" pitchFamily="18" charset="0"/>
              </a:rPr>
              <a:t>Clinical Relevance: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D-dimers: Indicator of significant </a:t>
            </a:r>
            <a:r>
              <a:rPr lang="en-US" sz="1400" b="0" dirty="0" err="1">
                <a:latin typeface="Palatino Linotype" pitchFamily="18" charset="0"/>
              </a:rPr>
              <a:t>fibrinolytic</a:t>
            </a:r>
            <a:r>
              <a:rPr lang="en-US" sz="1400" b="0" dirty="0">
                <a:latin typeface="Palatino Linotype" pitchFamily="18" charset="0"/>
              </a:rPr>
              <a:t> system activation.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TAFI: Hinders fibrinolysis by modifying fibrin binding sites.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49080"/>
            <a:ext cx="3657600" cy="2564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960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Congenital Coagulation Factor Deficiencies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7236296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Hemophilia (A, B, &amp; C):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A (Factor VIII) &amp; B (Factor IX): Sex-linked recessive; males affected predominantly.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Severity based on factor levels: Severe (&lt;1%), Moderate (1%-5%), Mild (5%-30%).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Clinical manifestations: spontaneous bleeds, </a:t>
            </a:r>
            <a:r>
              <a:rPr lang="en-US" sz="1600" dirty="0" err="1">
                <a:latin typeface="Palatino Linotype" pitchFamily="18" charset="0"/>
              </a:rPr>
              <a:t>arthropathies</a:t>
            </a:r>
            <a:r>
              <a:rPr lang="en-US" sz="1600" dirty="0">
                <a:latin typeface="Palatino Linotype" pitchFamily="18" charset="0"/>
              </a:rPr>
              <a:t>, intracranial bleeding, etc.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Treatment: Factor concentrates (preferably recombinant); special considerations for inhibitor presence.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 (Factor XI): Autosomal recessive; prevalent in Ashkenazi Jews. Treatment: FFP or Factor </a:t>
            </a:r>
            <a:r>
              <a:rPr lang="en-US" sz="1600" b="0" dirty="0" err="1">
                <a:latin typeface="Palatino Linotype" pitchFamily="18" charset="0"/>
              </a:rPr>
              <a:t>VIIa</a:t>
            </a:r>
            <a:r>
              <a:rPr lang="en-US" sz="1600" b="0" dirty="0">
                <a:latin typeface="Palatino Linotype" pitchFamily="18" charset="0"/>
              </a:rPr>
              <a:t> for those with antibodies.</a:t>
            </a:r>
          </a:p>
          <a:p>
            <a:r>
              <a:rPr lang="en-US" sz="1800" b="1" dirty="0">
                <a:latin typeface="Palatino Linotype" pitchFamily="18" charset="0"/>
              </a:rPr>
              <a:t>von </a:t>
            </a:r>
            <a:r>
              <a:rPr lang="en-US" sz="1800" b="1" dirty="0" err="1">
                <a:latin typeface="Palatino Linotype" pitchFamily="18" charset="0"/>
              </a:rPr>
              <a:t>Willebrand’s</a:t>
            </a:r>
            <a:r>
              <a:rPr lang="en-US" sz="1800" b="1" dirty="0">
                <a:latin typeface="Palatino Linotype" pitchFamily="18" charset="0"/>
              </a:rPr>
              <a:t> Disease (</a:t>
            </a:r>
            <a:r>
              <a:rPr lang="en-US" sz="1800" b="1" dirty="0" err="1">
                <a:latin typeface="Palatino Linotype" pitchFamily="18" charset="0"/>
              </a:rPr>
              <a:t>vWD</a:t>
            </a:r>
            <a:r>
              <a:rPr lang="en-US" sz="1800" b="1" dirty="0">
                <a:latin typeface="Palatino Linotype" pitchFamily="18" charset="0"/>
              </a:rPr>
              <a:t>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Most common congenital bleeding disorder; defect in </a:t>
            </a:r>
            <a:r>
              <a:rPr lang="en-US" sz="1600" b="0" dirty="0" err="1">
                <a:latin typeface="Palatino Linotype" pitchFamily="18" charset="0"/>
              </a:rPr>
              <a:t>vWF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Clinical: Easy bruising, mucosal bleeding, menorrhagia.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Types: I (partial deficiency), II (qualitative defect), III (total deficiency).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Treatment: </a:t>
            </a:r>
            <a:r>
              <a:rPr lang="en-US" sz="1600" b="0" dirty="0" err="1">
                <a:latin typeface="Palatino Linotype" pitchFamily="18" charset="0"/>
              </a:rPr>
              <a:t>Desmopressin</a:t>
            </a:r>
            <a:r>
              <a:rPr lang="en-US" sz="1600" b="0" dirty="0">
                <a:latin typeface="Palatino Linotype" pitchFamily="18" charset="0"/>
              </a:rPr>
              <a:t> (DDAVP) or </a:t>
            </a:r>
            <a:r>
              <a:rPr lang="en-US" sz="1600" b="0" dirty="0" err="1">
                <a:latin typeface="Palatino Linotype" pitchFamily="18" charset="0"/>
              </a:rPr>
              <a:t>vWF</a:t>
            </a:r>
            <a:r>
              <a:rPr lang="en-US" sz="1600" b="0" dirty="0">
                <a:latin typeface="Palatino Linotype" pitchFamily="18" charset="0"/>
              </a:rPr>
              <a:t> concentrates.</a:t>
            </a:r>
          </a:p>
          <a:p>
            <a:r>
              <a:rPr lang="en-US" sz="1800" b="1" dirty="0">
                <a:latin typeface="Palatino Linotype" pitchFamily="18" charset="0"/>
              </a:rPr>
              <a:t>Deficiencies in Factors II, V, &amp; X: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Rare autosomal recessive conditions.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Significant bleeding in homozygotes with &lt;1% activity.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Treatment: FFP, </a:t>
            </a:r>
            <a:r>
              <a:rPr lang="en-US" sz="1600" b="0" dirty="0" err="1">
                <a:latin typeface="Palatino Linotype" pitchFamily="18" charset="0"/>
              </a:rPr>
              <a:t>prothrombin</a:t>
            </a:r>
            <a:r>
              <a:rPr lang="en-US" sz="1600" b="0" dirty="0">
                <a:latin typeface="Palatino Linotype" pitchFamily="18" charset="0"/>
              </a:rPr>
              <a:t> complex concentrates, or platelet transfusions.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573016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993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Inherited Platelet Functional Defects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695702"/>
            <a:ext cx="5450904" cy="5545138"/>
          </a:xfrm>
        </p:spPr>
        <p:txBody>
          <a:bodyPr/>
          <a:lstStyle/>
          <a:p>
            <a:r>
              <a:rPr lang="en-US" sz="2000" b="1" dirty="0" err="1">
                <a:latin typeface="Palatino Linotype" pitchFamily="18" charset="0"/>
              </a:rPr>
              <a:t>Thrombasthenia</a:t>
            </a:r>
            <a:r>
              <a:rPr lang="en-US" sz="2000" b="1" dirty="0">
                <a:latin typeface="Palatino Linotype" pitchFamily="18" charset="0"/>
              </a:rPr>
              <a:t> (</a:t>
            </a:r>
            <a:r>
              <a:rPr lang="en-US" sz="2000" b="1" dirty="0" err="1">
                <a:latin typeface="Palatino Linotype" pitchFamily="18" charset="0"/>
              </a:rPr>
              <a:t>Glanzmann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en-US" sz="2000" b="1" dirty="0" err="1">
                <a:latin typeface="Palatino Linotype" pitchFamily="18" charset="0"/>
              </a:rPr>
              <a:t>Thrombasthenia</a:t>
            </a:r>
            <a:r>
              <a:rPr lang="en-US" sz="2000" b="1" dirty="0">
                <a:latin typeface="Palatino Linotype" pitchFamily="18" charset="0"/>
              </a:rPr>
              <a:t>):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Autosomal recessive disorder.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Deficiency or dysfunction in GP </a:t>
            </a:r>
            <a:r>
              <a:rPr lang="en-US" sz="1800" b="0" dirty="0" err="1">
                <a:latin typeface="Palatino Linotype" pitchFamily="18" charset="0"/>
              </a:rPr>
              <a:t>IIb</a:t>
            </a:r>
            <a:r>
              <a:rPr lang="en-US" sz="1800" b="0" dirty="0">
                <a:latin typeface="Palatino Linotype" pitchFamily="18" charset="0"/>
              </a:rPr>
              <a:t>/</a:t>
            </a:r>
            <a:r>
              <a:rPr lang="en-US" sz="1800" b="0" dirty="0" err="1">
                <a:latin typeface="Palatino Linotype" pitchFamily="18" charset="0"/>
              </a:rPr>
              <a:t>IIIa</a:t>
            </a:r>
            <a:r>
              <a:rPr lang="en-US" sz="1800" b="0" dirty="0">
                <a:latin typeface="Palatino Linotype" pitchFamily="18" charset="0"/>
              </a:rPr>
              <a:t> complex.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Results in impaired platelet aggregation.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Treatment: Platelet transfusions.</a:t>
            </a:r>
          </a:p>
          <a:p>
            <a:r>
              <a:rPr lang="en-US" sz="2000" b="1" dirty="0">
                <a:latin typeface="Palatino Linotype" pitchFamily="18" charset="0"/>
              </a:rPr>
              <a:t>Bernard-</a:t>
            </a:r>
            <a:r>
              <a:rPr lang="en-US" sz="2000" b="1" dirty="0" err="1">
                <a:latin typeface="Palatino Linotype" pitchFamily="18" charset="0"/>
              </a:rPr>
              <a:t>Soulier</a:t>
            </a:r>
            <a:r>
              <a:rPr lang="en-US" sz="2000" b="1" dirty="0">
                <a:latin typeface="Palatino Linotype" pitchFamily="18" charset="0"/>
              </a:rPr>
              <a:t> Syndrome: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Defect in GP </a:t>
            </a:r>
            <a:r>
              <a:rPr lang="en-US" sz="1800" b="0" dirty="0" err="1">
                <a:latin typeface="Palatino Linotype" pitchFamily="18" charset="0"/>
              </a:rPr>
              <a:t>Ib</a:t>
            </a:r>
            <a:r>
              <a:rPr lang="en-US" sz="1800" b="0" dirty="0">
                <a:latin typeface="Palatino Linotype" pitchFamily="18" charset="0"/>
              </a:rPr>
              <a:t>/IX/V receptor for </a:t>
            </a:r>
            <a:r>
              <a:rPr lang="en-US" sz="1800" b="0" dirty="0" err="1">
                <a:latin typeface="Palatino Linotype" pitchFamily="18" charset="0"/>
              </a:rPr>
              <a:t>vWF</a:t>
            </a:r>
            <a:r>
              <a:rPr lang="en-US" sz="18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Required for platelet adhesion.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Treatment: Platelet transfusions.</a:t>
            </a:r>
          </a:p>
          <a:p>
            <a:r>
              <a:rPr lang="en-US" sz="2000" b="1" dirty="0">
                <a:latin typeface="Palatino Linotype" pitchFamily="18" charset="0"/>
              </a:rPr>
              <a:t>Storage Pool Disease: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Most common intrinsic platelet defect.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Loss of dense granules &amp; </a:t>
            </a:r>
            <a:r>
              <a:rPr lang="el-GR" sz="1800" b="0" dirty="0">
                <a:latin typeface="Palatino Linotype" pitchFamily="18" charset="0"/>
              </a:rPr>
              <a:t>α</a:t>
            </a:r>
            <a:r>
              <a:rPr lang="en-US" sz="1800" b="0" dirty="0" smtClean="0">
                <a:latin typeface="Palatino Linotype" pitchFamily="18" charset="0"/>
              </a:rPr>
              <a:t>-granules</a:t>
            </a:r>
            <a:r>
              <a:rPr lang="en-US" sz="18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Hermansky-Pudlak</a:t>
            </a:r>
            <a:r>
              <a:rPr lang="en-US" sz="1800" b="0" dirty="0">
                <a:latin typeface="Palatino Linotype" pitchFamily="18" charset="0"/>
              </a:rPr>
              <a:t> syndrome: Combination of dense granule deficiency and partial albinism.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Treatment: DDAVP for mild bleeding; Platelet transfusions for severe bleeding.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2636911"/>
            <a:ext cx="397082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883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5" y="115888"/>
            <a:ext cx="8712646" cy="508000"/>
          </a:xfrm>
        </p:spPr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Acquired Hemostatic Defects and Platelet Abnormalities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6120680"/>
          </a:xfrm>
        </p:spPr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Quantitative Defects</a:t>
            </a:r>
            <a:endParaRPr lang="en-US" sz="24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Causes: Bone marrow disorders, drugs, viral infections.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Treatment: Platelet transfusion.</a:t>
            </a:r>
          </a:p>
          <a:p>
            <a:r>
              <a:rPr lang="en-US" sz="2400" b="1" dirty="0">
                <a:latin typeface="Palatino Linotype" pitchFamily="18" charset="0"/>
              </a:rPr>
              <a:t>Immune Thrombocytopenia (ITP)</a:t>
            </a:r>
            <a:endParaRPr lang="en-US" sz="24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Two types: Primary (idiopathic) and secondary.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Characteristics: Low platelet count, </a:t>
            </a:r>
            <a:r>
              <a:rPr lang="en-US" sz="1800" dirty="0" err="1">
                <a:latin typeface="Palatino Linotype" pitchFamily="18" charset="0"/>
              </a:rPr>
              <a:t>petechiae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purpura</a:t>
            </a:r>
            <a:r>
              <a:rPr lang="en-US" sz="1800" dirty="0">
                <a:latin typeface="Palatino Linotype" pitchFamily="18" charset="0"/>
              </a:rPr>
              <a:t>, epistaxis.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Treatment: Corticosteroids, IV gamma globulin, anti-D immunoglobulin.</a:t>
            </a:r>
          </a:p>
          <a:p>
            <a:r>
              <a:rPr lang="en-US" sz="2400" b="1" dirty="0">
                <a:latin typeface="Palatino Linotype" pitchFamily="18" charset="0"/>
              </a:rPr>
              <a:t>Heparin-Induced Thrombocytopenia (HIT)</a:t>
            </a:r>
            <a:endParaRPr lang="en-US" sz="24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Immunologic event with antibodies against platelet factor 4 (PF4).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Symptoms: Drop in platelet count, potential thrombosis.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Diagnosis: 4Ts scoring system and specific laboratory tests.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Treatment: Alternative anticoagulants like </a:t>
            </a:r>
            <a:r>
              <a:rPr lang="en-US" sz="1800" dirty="0" err="1">
                <a:latin typeface="Palatino Linotype" pitchFamily="18" charset="0"/>
              </a:rPr>
              <a:t>lepirudin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argatroban</a:t>
            </a:r>
            <a:r>
              <a:rPr lang="en-US" sz="1800" dirty="0">
                <a:latin typeface="Palatino Linotype" pitchFamily="18" charset="0"/>
              </a:rPr>
              <a:t>.</a:t>
            </a:r>
          </a:p>
          <a:p>
            <a:r>
              <a:rPr lang="en-US" sz="2400" b="1" dirty="0">
                <a:latin typeface="Palatino Linotype" pitchFamily="18" charset="0"/>
              </a:rPr>
              <a:t>TTP and HUS</a:t>
            </a:r>
            <a:endParaRPr lang="en-US" sz="24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Causes: Abnormalities with </a:t>
            </a:r>
            <a:r>
              <a:rPr lang="en-US" sz="1800" dirty="0" err="1">
                <a:latin typeface="Palatino Linotype" pitchFamily="18" charset="0"/>
              </a:rPr>
              <a:t>vWF</a:t>
            </a:r>
            <a:r>
              <a:rPr lang="en-US" sz="1800" dirty="0">
                <a:latin typeface="Palatino Linotype" pitchFamily="18" charset="0"/>
              </a:rPr>
              <a:t> molecules (TTP) and bacterial infections (HUS).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Treatments: Plasma exchange, rituximab for TTP; therapy based on etiologic factor for HUS.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069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7343775" cy="508000"/>
          </a:xfrm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Platelet Abnormalities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4896544" cy="5545138"/>
          </a:xfrm>
        </p:spPr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Platelets in Surgery</a:t>
            </a:r>
            <a:endParaRPr lang="en-US" sz="2400" dirty="0">
              <a:latin typeface="Palatino Linotype" pitchFamily="18" charset="0"/>
            </a:endParaRPr>
          </a:p>
          <a:p>
            <a:pPr lvl="1"/>
            <a:r>
              <a:rPr lang="en-US" sz="2000" dirty="0">
                <a:latin typeface="Palatino Linotype" pitchFamily="18" charset="0"/>
              </a:rPr>
              <a:t>Role: Critical for hemostasis.</a:t>
            </a:r>
          </a:p>
          <a:p>
            <a:pPr lvl="1"/>
            <a:r>
              <a:rPr lang="en-US" sz="2000" dirty="0">
                <a:latin typeface="Palatino Linotype" pitchFamily="18" charset="0"/>
              </a:rPr>
              <a:t>Issues: Reduction due to various diseases or blood loss.</a:t>
            </a:r>
          </a:p>
          <a:p>
            <a:pPr lvl="1"/>
            <a:r>
              <a:rPr lang="en-US" sz="2000" dirty="0">
                <a:latin typeface="Palatino Linotype" pitchFamily="18" charset="0"/>
              </a:rPr>
              <a:t>Solution: Platelet transfusion.</a:t>
            </a:r>
          </a:p>
          <a:p>
            <a:r>
              <a:rPr lang="en-US" sz="2400" b="1" dirty="0">
                <a:latin typeface="Palatino Linotype" pitchFamily="18" charset="0"/>
              </a:rPr>
              <a:t>Platelet Transfusion</a:t>
            </a:r>
            <a:endParaRPr lang="en-US" sz="2400" dirty="0">
              <a:latin typeface="Palatino Linotype" pitchFamily="18" charset="0"/>
            </a:endParaRPr>
          </a:p>
          <a:p>
            <a:pPr lvl="1"/>
            <a:r>
              <a:rPr lang="en-US" sz="2000" dirty="0">
                <a:latin typeface="Palatino Linotype" pitchFamily="18" charset="0"/>
              </a:rPr>
              <a:t>Used in massive transfusion protocols.</a:t>
            </a:r>
          </a:p>
          <a:p>
            <a:pPr lvl="1"/>
            <a:r>
              <a:rPr lang="en-US" sz="2000" dirty="0">
                <a:latin typeface="Palatino Linotype" pitchFamily="18" charset="0"/>
              </a:rPr>
              <a:t>Contains 5.5 × 10¹⁰ platelets/unit.</a:t>
            </a:r>
          </a:p>
          <a:p>
            <a:pPr lvl="1"/>
            <a:r>
              <a:rPr lang="en-US" sz="2000" dirty="0">
                <a:latin typeface="Palatino Linotype" pitchFamily="18" charset="0"/>
              </a:rPr>
              <a:t>Effectiveness varies based on several factors.</a:t>
            </a:r>
          </a:p>
          <a:p>
            <a:pPr lvl="1"/>
            <a:r>
              <a:rPr lang="en-US" sz="2000" dirty="0">
                <a:latin typeface="Palatino Linotype" pitchFamily="18" charset="0"/>
              </a:rPr>
              <a:t>HLA-compatible platelets for refractory patients.</a:t>
            </a:r>
          </a:p>
          <a:p>
            <a:endParaRPr lang="en-US" sz="2400" dirty="0">
              <a:latin typeface="Palatino Linotype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4480560" cy="270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851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5888"/>
            <a:ext cx="8640959" cy="508000"/>
          </a:xfrm>
        </p:spPr>
        <p:txBody>
          <a:bodyPr/>
          <a:lstStyle/>
          <a:p>
            <a:r>
              <a:rPr lang="en-US" b="0" dirty="0">
                <a:latin typeface="Palatino Linotype" pitchFamily="18" charset="0"/>
              </a:rPr>
              <a:t>Qualitative Platelet Defects &amp; Implications in Surgery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7488238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Importance:</a:t>
            </a:r>
            <a:r>
              <a:rPr lang="en-US" sz="2000" dirty="0">
                <a:latin typeface="Palatino Linotype" pitchFamily="18" charset="0"/>
              </a:rPr>
              <a:t> 80% of clot strength is due to platelet function.</a:t>
            </a:r>
          </a:p>
          <a:p>
            <a:r>
              <a:rPr lang="en-US" sz="2000" b="1" dirty="0">
                <a:latin typeface="Palatino Linotype" pitchFamily="18" charset="0"/>
              </a:rPr>
              <a:t>Life Span:</a:t>
            </a:r>
            <a:r>
              <a:rPr lang="en-US" sz="2000" dirty="0">
                <a:latin typeface="Palatino Linotype" pitchFamily="18" charset="0"/>
              </a:rPr>
              <a:t> Platelets live 7-10 days, vulnerable to medical conditions &amp; medications.</a:t>
            </a:r>
          </a:p>
          <a:p>
            <a:r>
              <a:rPr lang="en-US" sz="2000" b="1" dirty="0">
                <a:latin typeface="Palatino Linotype" pitchFamily="18" charset="0"/>
              </a:rPr>
              <a:t>Medication Impact: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Aspirin, </a:t>
            </a:r>
            <a:r>
              <a:rPr lang="en-US" sz="1800" b="0" dirty="0" err="1">
                <a:latin typeface="Palatino Linotype" pitchFamily="18" charset="0"/>
              </a:rPr>
              <a:t>clopidogrel</a:t>
            </a:r>
            <a:r>
              <a:rPr lang="en-US" sz="1800" b="0" dirty="0">
                <a:latin typeface="Palatino Linotype" pitchFamily="18" charset="0"/>
              </a:rPr>
              <a:t>, </a:t>
            </a:r>
            <a:r>
              <a:rPr lang="en-US" sz="1800" b="0" dirty="0" err="1">
                <a:latin typeface="Palatino Linotype" pitchFamily="18" charset="0"/>
              </a:rPr>
              <a:t>prasugrel</a:t>
            </a:r>
            <a:r>
              <a:rPr lang="en-US" sz="1800" b="0" dirty="0">
                <a:latin typeface="Palatino Linotype" pitchFamily="18" charset="0"/>
              </a:rPr>
              <a:t>: Irreversible platelet inhibition.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Surgery timing: 5-7 days post-drug cessation recommended.</a:t>
            </a:r>
          </a:p>
          <a:p>
            <a:r>
              <a:rPr lang="en-US" sz="2000" b="1" dirty="0">
                <a:latin typeface="Palatino Linotype" pitchFamily="18" charset="0"/>
              </a:rPr>
              <a:t>Tools: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Thromboelastography</a:t>
            </a:r>
            <a:r>
              <a:rPr lang="en-US" sz="2000" dirty="0">
                <a:latin typeface="Palatino Linotype" pitchFamily="18" charset="0"/>
              </a:rPr>
              <a:t> (TEG) can aid in identifying platelet function defects.</a:t>
            </a:r>
          </a:p>
          <a:p>
            <a:r>
              <a:rPr lang="en-US" sz="2000" b="1" dirty="0">
                <a:latin typeface="Palatino Linotype" pitchFamily="18" charset="0"/>
              </a:rPr>
              <a:t>Other Conditions:</a:t>
            </a:r>
            <a:r>
              <a:rPr lang="en-US" sz="2000" dirty="0">
                <a:latin typeface="Palatino Linotype" pitchFamily="18" charset="0"/>
              </a:rPr>
              <a:t> Uremia, </a:t>
            </a:r>
            <a:r>
              <a:rPr lang="en-US" sz="2000" dirty="0" err="1">
                <a:latin typeface="Palatino Linotype" pitchFamily="18" charset="0"/>
              </a:rPr>
              <a:t>myeloproliferative</a:t>
            </a:r>
            <a:r>
              <a:rPr lang="en-US" sz="2000" dirty="0">
                <a:latin typeface="Palatino Linotype" pitchFamily="18" charset="0"/>
              </a:rPr>
              <a:t> disorders, monoclonal </a:t>
            </a:r>
            <a:r>
              <a:rPr lang="en-US" sz="2000" dirty="0" err="1">
                <a:latin typeface="Palatino Linotype" pitchFamily="18" charset="0"/>
              </a:rPr>
              <a:t>gammopathies</a:t>
            </a:r>
            <a:r>
              <a:rPr lang="en-US" sz="2000" dirty="0">
                <a:latin typeface="Palatino Linotype" pitchFamily="18" charset="0"/>
              </a:rPr>
              <a:t>, and liver disease.</a:t>
            </a:r>
          </a:p>
          <a:p>
            <a:r>
              <a:rPr lang="en-US" sz="2000" b="1" dirty="0">
                <a:latin typeface="Palatino Linotype" pitchFamily="18" charset="0"/>
              </a:rPr>
              <a:t>Management:</a:t>
            </a:r>
            <a:r>
              <a:rPr lang="en-US" sz="2000" dirty="0">
                <a:latin typeface="Palatino Linotype" pitchFamily="18" charset="0"/>
              </a:rPr>
              <a:t> Ranges from delaying surgery, dialysis, to chemotherapy.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78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9" y="115888"/>
            <a:ext cx="8496622" cy="508000"/>
          </a:xfrm>
        </p:spPr>
        <p:txBody>
          <a:bodyPr/>
          <a:lstStyle/>
          <a:p>
            <a:r>
              <a:rPr lang="en-US" sz="2000" b="0" dirty="0" smtClean="0">
                <a:latin typeface="Palatino Linotype" pitchFamily="18" charset="0"/>
              </a:rPr>
              <a:t>DIC</a:t>
            </a:r>
            <a:r>
              <a:rPr lang="en-US" sz="2000" b="0" dirty="0">
                <a:latin typeface="Palatino Linotype" pitchFamily="18" charset="0"/>
              </a:rPr>
              <a:t>: Pathogenesis and Management</a:t>
            </a:r>
            <a:endParaRPr lang="en-US" sz="20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5688632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DIC Characteristics: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Systemic coagulation activation leading to </a:t>
            </a:r>
            <a:r>
              <a:rPr lang="en-US" sz="1800" b="0" dirty="0" err="1">
                <a:latin typeface="Palatino Linotype" pitchFamily="18" charset="0"/>
              </a:rPr>
              <a:t>microthrombi</a:t>
            </a:r>
            <a:r>
              <a:rPr lang="en-US" sz="1800" b="0" dirty="0">
                <a:latin typeface="Palatino Linotype" pitchFamily="18" charset="0"/>
              </a:rPr>
              <a:t> formation.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Consumes platelets and coagulation factors causing diffuse bleeding.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Risk of </a:t>
            </a:r>
            <a:r>
              <a:rPr lang="en-US" sz="1800" b="0" dirty="0" err="1">
                <a:latin typeface="Palatino Linotype" pitchFamily="18" charset="0"/>
              </a:rPr>
              <a:t>microvascular</a:t>
            </a:r>
            <a:r>
              <a:rPr lang="en-US" sz="1800" b="0" dirty="0">
                <a:latin typeface="Palatino Linotype" pitchFamily="18" charset="0"/>
              </a:rPr>
              <a:t> ischemia &amp; end-organ failure.</a:t>
            </a:r>
          </a:p>
          <a:p>
            <a:r>
              <a:rPr lang="en-US" sz="2000" b="1" dirty="0">
                <a:latin typeface="Palatino Linotype" pitchFamily="18" charset="0"/>
              </a:rPr>
              <a:t>Causes:</a:t>
            </a:r>
            <a:r>
              <a:rPr lang="en-US" sz="2000" dirty="0">
                <a:latin typeface="Palatino Linotype" pitchFamily="18" charset="0"/>
              </a:rPr>
              <a:t> Brain matter embolization, malignancy, pancreatitis, liver failure, sepsis, and more.</a:t>
            </a:r>
          </a:p>
          <a:p>
            <a:r>
              <a:rPr lang="en-US" sz="2000" b="1" dirty="0">
                <a:latin typeface="Palatino Linotype" pitchFamily="18" charset="0"/>
              </a:rPr>
              <a:t>Diagnosis:</a:t>
            </a:r>
            <a:r>
              <a:rPr lang="en-US" sz="2000" dirty="0">
                <a:latin typeface="Palatino Linotype" pitchFamily="18" charset="0"/>
              </a:rPr>
              <a:t> Etiology, thrombocytopenia, </a:t>
            </a:r>
            <a:r>
              <a:rPr lang="en-US" sz="2000" dirty="0" err="1">
                <a:latin typeface="Palatino Linotype" pitchFamily="18" charset="0"/>
              </a:rPr>
              <a:t>prothrombin</a:t>
            </a:r>
            <a:r>
              <a:rPr lang="en-US" sz="2000" dirty="0">
                <a:latin typeface="Palatino Linotype" pitchFamily="18" charset="0"/>
              </a:rPr>
              <a:t> time prolongation, low fibrinogen, high fibrin markers.</a:t>
            </a:r>
          </a:p>
          <a:p>
            <a:r>
              <a:rPr lang="en-US" sz="2000" b="1" dirty="0">
                <a:latin typeface="Palatino Linotype" pitchFamily="18" charset="0"/>
              </a:rPr>
              <a:t>Treatment: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Address primary cause.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Replace hemostatic factors with FFP, cryoprecipitate, or fibrinogen concentrates.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Consider heparin for thrombosis cases.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32858"/>
            <a:ext cx="3383280" cy="226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81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115888"/>
            <a:ext cx="8424614" cy="508000"/>
          </a:xfrm>
        </p:spPr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Coagulopathy in Liver Disease: A Complex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5832648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Role of Liver in Hemostasis: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Synthesizes coagulation factors.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Liver disease disrupts balance between </a:t>
            </a:r>
            <a:r>
              <a:rPr lang="en-US" sz="1600" b="0" dirty="0" err="1">
                <a:latin typeface="Palatino Linotype" pitchFamily="18" charset="0"/>
              </a:rPr>
              <a:t>procoagulant</a:t>
            </a:r>
            <a:r>
              <a:rPr lang="en-US" sz="1600" b="0" dirty="0">
                <a:latin typeface="Palatino Linotype" pitchFamily="18" charset="0"/>
              </a:rPr>
              <a:t> &amp; anticoagulant pathways.</a:t>
            </a:r>
          </a:p>
          <a:p>
            <a:r>
              <a:rPr lang="en-US" sz="1800" b="1" dirty="0">
                <a:latin typeface="Palatino Linotype" pitchFamily="18" charset="0"/>
              </a:rPr>
              <a:t>Manifestations: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Thrombocytopenia (due to </a:t>
            </a:r>
            <a:r>
              <a:rPr lang="en-US" sz="1600" b="0" dirty="0" err="1">
                <a:latin typeface="Palatino Linotype" pitchFamily="18" charset="0"/>
              </a:rPr>
              <a:t>hypersplenism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thrombopoietin</a:t>
            </a:r>
            <a:r>
              <a:rPr lang="en-US" sz="1600" b="0" dirty="0">
                <a:latin typeface="Palatino Linotype" pitchFamily="18" charset="0"/>
              </a:rPr>
              <a:t> decrease, immune-mediated destruction).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Prothrombin</a:t>
            </a:r>
            <a:r>
              <a:rPr lang="en-US" sz="1600" b="0" dirty="0">
                <a:latin typeface="Palatino Linotype" pitchFamily="18" charset="0"/>
              </a:rPr>
              <a:t> time (PT) and INR prolongation.</a:t>
            </a:r>
          </a:p>
          <a:p>
            <a:r>
              <a:rPr lang="en-US" sz="1800" b="1" dirty="0">
                <a:latin typeface="Palatino Linotype" pitchFamily="18" charset="0"/>
              </a:rPr>
              <a:t>Complexities: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Both hypo- and </a:t>
            </a:r>
            <a:r>
              <a:rPr lang="en-US" sz="1600" b="0" dirty="0" err="1">
                <a:latin typeface="Palatino Linotype" pitchFamily="18" charset="0"/>
              </a:rPr>
              <a:t>hypercoagulable</a:t>
            </a:r>
            <a:r>
              <a:rPr lang="en-US" sz="1600" b="0" dirty="0">
                <a:latin typeface="Palatino Linotype" pitchFamily="18" charset="0"/>
              </a:rPr>
              <a:t> states.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Conventional tests may not fully capture status; TEG or ROTEM more informative.</a:t>
            </a:r>
          </a:p>
          <a:p>
            <a:r>
              <a:rPr lang="en-US" sz="1800" b="1" dirty="0">
                <a:latin typeface="Palatino Linotype" pitchFamily="18" charset="0"/>
              </a:rPr>
              <a:t>Management: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Avoid correction based solely on low platelet count.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Mainstay: Platelet transfusions.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For coagulopathy: FFP primarily, cryoprecipitate if fibrinogen &lt;200 mg/</a:t>
            </a:r>
            <a:r>
              <a:rPr lang="en-US" sz="1600" b="0" dirty="0" err="1">
                <a:latin typeface="Palatino Linotype" pitchFamily="18" charset="0"/>
              </a:rPr>
              <a:t>dL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r>
              <a:rPr lang="en-US" sz="1800" b="1" dirty="0">
                <a:latin typeface="Palatino Linotype" pitchFamily="18" charset="0"/>
              </a:rPr>
              <a:t>Note:</a:t>
            </a:r>
            <a:r>
              <a:rPr lang="en-US" sz="1800" dirty="0">
                <a:latin typeface="Palatino Linotype" pitchFamily="18" charset="0"/>
              </a:rPr>
              <a:t> Consider risks of treatments like </a:t>
            </a:r>
            <a:r>
              <a:rPr lang="en-US" sz="1800" dirty="0" err="1">
                <a:latin typeface="Palatino Linotype" pitchFamily="18" charset="0"/>
              </a:rPr>
              <a:t>splenectomy</a:t>
            </a:r>
            <a:r>
              <a:rPr lang="en-US" sz="1800" dirty="0">
                <a:latin typeface="Palatino Linotype" pitchFamily="18" charset="0"/>
              </a:rPr>
              <a:t>, and effects of vitamin K deficiency in </a:t>
            </a:r>
            <a:r>
              <a:rPr lang="en-US" sz="1800" dirty="0" err="1">
                <a:latin typeface="Palatino Linotype" pitchFamily="18" charset="0"/>
              </a:rPr>
              <a:t>cholestatic</a:t>
            </a:r>
            <a:r>
              <a:rPr lang="en-US" sz="1800" dirty="0">
                <a:latin typeface="Palatino Linotype" pitchFamily="18" charset="0"/>
              </a:rPr>
              <a:t> disease.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640" y="1700810"/>
            <a:ext cx="3291840" cy="222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00" y="4221088"/>
            <a:ext cx="2743200" cy="216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17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115888"/>
            <a:ext cx="8352606" cy="508000"/>
          </a:xfrm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Understanding Trauma-Induced Coagulopathy (TIC)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5256584" cy="612068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Origins of TIC: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Historically linked to acidosis, hypothermia, dilution.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Over 1/3 of severe trauma patients show TIC at admission.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Distinct from disseminated intravascular coagulopathy.</a:t>
            </a:r>
          </a:p>
          <a:p>
            <a:r>
              <a:rPr lang="en-US" sz="1800" b="1" dirty="0">
                <a:latin typeface="Palatino Linotype" pitchFamily="18" charset="0"/>
              </a:rPr>
              <a:t>Mechanisms of TIC: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Protein C-mediated clotting deactivation.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“Auto-</a:t>
            </a:r>
            <a:r>
              <a:rPr lang="en-US" sz="1600" b="0" dirty="0" err="1">
                <a:latin typeface="Palatino Linotype" pitchFamily="18" charset="0"/>
              </a:rPr>
              <a:t>heparinization</a:t>
            </a:r>
            <a:r>
              <a:rPr lang="en-US" sz="1600" b="0" dirty="0">
                <a:latin typeface="Palatino Linotype" pitchFamily="18" charset="0"/>
              </a:rPr>
              <a:t>” from endothelial injury.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Platelet dysfunction and </a:t>
            </a:r>
            <a:r>
              <a:rPr lang="en-US" sz="1600" b="0" dirty="0" err="1">
                <a:latin typeface="Palatino Linotype" pitchFamily="18" charset="0"/>
              </a:rPr>
              <a:t>hyperfibrinolysis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Traumatic brain injury: tissue factor release.</a:t>
            </a:r>
          </a:p>
          <a:p>
            <a:r>
              <a:rPr lang="en-US" sz="1800" b="1" dirty="0">
                <a:latin typeface="Palatino Linotype" pitchFamily="18" charset="0"/>
              </a:rPr>
              <a:t>Clinical Implications: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TIC not always tied to hemorrhagic shock.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Uncertain link between lab-based coagulation abnormalities and true </a:t>
            </a:r>
            <a:r>
              <a:rPr lang="en-US" sz="1600" b="0" dirty="0" err="1">
                <a:latin typeface="Palatino Linotype" pitchFamily="18" charset="0"/>
              </a:rPr>
              <a:t>coagulopathic</a:t>
            </a:r>
            <a:r>
              <a:rPr lang="en-US" sz="1600" b="0" dirty="0">
                <a:latin typeface="Palatino Linotype" pitchFamily="18" charset="0"/>
              </a:rPr>
              <a:t> bleeding.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Fibrinolytic</a:t>
            </a:r>
            <a:r>
              <a:rPr lang="en-US" sz="1600" b="0" dirty="0">
                <a:latin typeface="Palatino Linotype" pitchFamily="18" charset="0"/>
              </a:rPr>
              <a:t> shutdown vs. </a:t>
            </a:r>
            <a:r>
              <a:rPr lang="en-US" sz="1600" b="0" dirty="0" err="1">
                <a:latin typeface="Palatino Linotype" pitchFamily="18" charset="0"/>
              </a:rPr>
              <a:t>hyperfibrinolysis</a:t>
            </a:r>
            <a:r>
              <a:rPr lang="en-US" sz="1600" b="0" dirty="0">
                <a:latin typeface="Palatino Linotype" pitchFamily="18" charset="0"/>
              </a:rPr>
              <a:t>: differing mortality risks.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2862"/>
            <a:ext cx="3657600" cy="192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398963"/>
            <a:ext cx="23717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67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9" y="115888"/>
            <a:ext cx="8496622" cy="508000"/>
          </a:xfrm>
        </p:spPr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 Anticoagulants: Understanding Risks and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6" y="692696"/>
            <a:ext cx="6552728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Acquired Coagulation Inhibitors: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 err="1">
                <a:latin typeface="Palatino Linotype" pitchFamily="18" charset="0"/>
              </a:rPr>
              <a:t>Antiphospholipid</a:t>
            </a:r>
            <a:r>
              <a:rPr lang="en-US" sz="1600" b="0" dirty="0">
                <a:latin typeface="Palatino Linotype" pitchFamily="18" charset="0"/>
              </a:rPr>
              <a:t> syndrome (APLS): Linked with lupus, rheumatoid arthritis, </a:t>
            </a:r>
            <a:r>
              <a:rPr lang="en-US" sz="1600" b="0" dirty="0" err="1">
                <a:latin typeface="Palatino Linotype" pitchFamily="18" charset="0"/>
              </a:rPr>
              <a:t>Sjögren’s</a:t>
            </a:r>
            <a:r>
              <a:rPr lang="en-US" sz="1600" b="0" dirty="0">
                <a:latin typeface="Palatino Linotype" pitchFamily="18" charset="0"/>
              </a:rPr>
              <a:t> syndrome.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Hallmark: Prolonged </a:t>
            </a:r>
            <a:r>
              <a:rPr lang="en-US" sz="1600" b="0" dirty="0" err="1">
                <a:latin typeface="Palatino Linotype" pitchFamily="18" charset="0"/>
              </a:rPr>
              <a:t>aPTT</a:t>
            </a:r>
            <a:r>
              <a:rPr lang="en-US" sz="1600" b="0" dirty="0">
                <a:latin typeface="Palatino Linotype" pitchFamily="18" charset="0"/>
              </a:rPr>
              <a:t> in vitro, increased thrombosis risk in vivo.</a:t>
            </a:r>
          </a:p>
          <a:p>
            <a:r>
              <a:rPr lang="en-US" sz="1800" b="1" dirty="0">
                <a:latin typeface="Palatino Linotype" pitchFamily="18" charset="0"/>
              </a:rPr>
              <a:t>Anticoagulation Therapies &amp; Complications: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Risk of bleeding with heparin, low molecular weight heparins, warfarin, factor </a:t>
            </a:r>
            <a:r>
              <a:rPr lang="en-US" sz="1600" b="0" dirty="0" err="1">
                <a:latin typeface="Palatino Linotype" pitchFamily="18" charset="0"/>
              </a:rPr>
              <a:t>Xa</a:t>
            </a:r>
            <a:r>
              <a:rPr lang="en-US" sz="1600" b="0" dirty="0">
                <a:latin typeface="Palatino Linotype" pitchFamily="18" charset="0"/>
              </a:rPr>
              <a:t> inhibitors.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Warfarin: Interactions with P450 system, vitamin K, contraceptives, etc.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Reversal methods: Vitamin K, plasma, recombinant factor </a:t>
            </a:r>
            <a:r>
              <a:rPr lang="en-US" sz="1600" b="0" dirty="0" err="1">
                <a:latin typeface="Palatino Linotype" pitchFamily="18" charset="0"/>
              </a:rPr>
              <a:t>VIIa</a:t>
            </a:r>
            <a:r>
              <a:rPr lang="en-US" sz="1600" b="0" dirty="0">
                <a:latin typeface="Palatino Linotype" pitchFamily="18" charset="0"/>
              </a:rPr>
              <a:t>, PCCs.</a:t>
            </a:r>
          </a:p>
          <a:p>
            <a:r>
              <a:rPr lang="en-US" sz="1800" b="1" dirty="0">
                <a:latin typeface="Palatino Linotype" pitchFamily="18" charset="0"/>
              </a:rPr>
              <a:t>Direct Oral Anticoagulants (DOACs):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Difficult reversal; </a:t>
            </a:r>
            <a:r>
              <a:rPr lang="en-US" sz="1600" b="0" dirty="0" err="1">
                <a:latin typeface="Palatino Linotype" pitchFamily="18" charset="0"/>
              </a:rPr>
              <a:t>idarucizumab</a:t>
            </a:r>
            <a:r>
              <a:rPr lang="en-US" sz="1600" b="0" dirty="0">
                <a:latin typeface="Palatino Linotype" pitchFamily="18" charset="0"/>
              </a:rPr>
              <a:t> approved for </a:t>
            </a:r>
            <a:r>
              <a:rPr lang="en-US" sz="1600" b="0" dirty="0" err="1">
                <a:latin typeface="Palatino Linotype" pitchFamily="18" charset="0"/>
              </a:rPr>
              <a:t>dabigatran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Potential antidotes for factor </a:t>
            </a:r>
            <a:r>
              <a:rPr lang="en-US" sz="1600" b="0" dirty="0" err="1">
                <a:latin typeface="Palatino Linotype" pitchFamily="18" charset="0"/>
              </a:rPr>
              <a:t>Xa</a:t>
            </a:r>
            <a:r>
              <a:rPr lang="en-US" sz="1600" b="0" dirty="0">
                <a:latin typeface="Palatino Linotype" pitchFamily="18" charset="0"/>
              </a:rPr>
              <a:t> inhibitors: </a:t>
            </a:r>
            <a:r>
              <a:rPr lang="en-US" sz="1600" b="0" dirty="0" err="1">
                <a:latin typeface="Palatino Linotype" pitchFamily="18" charset="0"/>
              </a:rPr>
              <a:t>andexanet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alfa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ciraparantag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r>
              <a:rPr lang="en-US" sz="1800" b="1" dirty="0">
                <a:latin typeface="Palatino Linotype" pitchFamily="18" charset="0"/>
              </a:rPr>
              <a:t>Surgical Considerations: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Possible surgery without full reversal depending on procedure and </a:t>
            </a:r>
            <a:r>
              <a:rPr lang="en-US" sz="1600" b="0" dirty="0" err="1">
                <a:latin typeface="Palatino Linotype" pitchFamily="18" charset="0"/>
              </a:rPr>
              <a:t>aPTT</a:t>
            </a:r>
            <a:r>
              <a:rPr lang="en-US" sz="1600" b="0" dirty="0">
                <a:latin typeface="Palatino Linotype" pitchFamily="18" charset="0"/>
              </a:rPr>
              <a:t> or INR.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Warfarin: rapid reversal with plasma or PCCs.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Bridging vs. no-bridging debate; balancing bleeding vs. thromboembolism risks.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4941168"/>
            <a:ext cx="3245261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67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376452" y="5877272"/>
            <a:ext cx="2736304" cy="503237"/>
          </a:xfrm>
        </p:spPr>
        <p:txBody>
          <a:bodyPr/>
          <a:lstStyle/>
          <a:p>
            <a:r>
              <a:rPr lang="en-US" sz="3600" dirty="0">
                <a:latin typeface="Palatino Linotype" pitchFamily="18" charset="0"/>
              </a:rPr>
              <a:t>Hemostasis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52833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Surgical Hemostasis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6336704" cy="6093296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Local Hemostasis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Objective: Prevent blood loss from disrupted vessels.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Methods: Interrupt blood flow or directly close vessel defect.</a:t>
            </a:r>
          </a:p>
          <a:p>
            <a:r>
              <a:rPr lang="en-US" sz="2000" b="1" dirty="0">
                <a:latin typeface="Palatino Linotype" pitchFamily="18" charset="0"/>
              </a:rPr>
              <a:t>Mechanical Procedures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Direct Digital Pressure: Effective, less traumatic.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Tourniquets &amp; Pringle Maneuver: Control major vessel bleeding.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Sutures: Choice based on vessel size &amp; wound state.</a:t>
            </a:r>
          </a:p>
          <a:p>
            <a:r>
              <a:rPr lang="en-US" sz="2000" b="1" dirty="0">
                <a:latin typeface="Palatino Linotype" pitchFamily="18" charset="0"/>
              </a:rPr>
              <a:t>Thermal Agents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600" dirty="0" err="1">
                <a:latin typeface="Palatino Linotype" pitchFamily="18" charset="0"/>
              </a:rPr>
              <a:t>Electrocautery</a:t>
            </a:r>
            <a:r>
              <a:rPr lang="en-US" sz="1600" dirty="0">
                <a:latin typeface="Palatino Linotype" pitchFamily="18" charset="0"/>
              </a:rPr>
              <a:t>: Heat from alternating current; caution with certain agents.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Direct Current: Attracts blood elements to a positive pole, forming thrombus.</a:t>
            </a:r>
          </a:p>
          <a:p>
            <a:r>
              <a:rPr lang="en-US" sz="2000" b="1" dirty="0">
                <a:latin typeface="Palatino Linotype" pitchFamily="18" charset="0"/>
              </a:rPr>
              <a:t>Topical Hemostatic Agents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Categories: Absorbable, biologic, synthetic.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Ideal Qualities: Effective, low cost, biodegradable, </a:t>
            </a:r>
            <a:r>
              <a:rPr lang="en-US" sz="1600" dirty="0" err="1">
                <a:latin typeface="Palatino Linotype" pitchFamily="18" charset="0"/>
              </a:rPr>
              <a:t>nonantigenic</a:t>
            </a:r>
            <a:r>
              <a:rPr lang="en-US" sz="1600" dirty="0">
                <a:latin typeface="Palatino Linotype" pitchFamily="18" charset="0"/>
              </a:rPr>
              <a:t>.</a:t>
            </a:r>
          </a:p>
          <a:p>
            <a:r>
              <a:rPr lang="en-US" sz="2000" dirty="0">
                <a:latin typeface="Palatino Linotype" pitchFamily="18" charset="0"/>
              </a:rPr>
              <a:t>Note: Supplement, not replace, surgical technique.</a:t>
            </a:r>
          </a:p>
          <a:p>
            <a:pPr marL="0" indent="0">
              <a:buNone/>
            </a:pPr>
            <a:r>
              <a:rPr lang="en-US" sz="2000" dirty="0">
                <a:latin typeface="Palatino Linotype" pitchFamily="18" charset="0"/>
              </a:rPr>
              <a:t/>
            </a:r>
            <a:br>
              <a:rPr lang="en-US" sz="2000" dirty="0">
                <a:latin typeface="Palatino Linotype" pitchFamily="18" charset="0"/>
              </a:rPr>
            </a:b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743881"/>
            <a:ext cx="2560320" cy="197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7455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2160" y="6341011"/>
            <a:ext cx="2808311" cy="503237"/>
          </a:xfrm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TRANSFUSION</a:t>
            </a:r>
          </a:p>
        </p:txBody>
      </p:sp>
    </p:spTree>
    <p:extLst>
      <p:ext uri="{BB962C8B-B14F-4D97-AF65-F5344CB8AC3E}">
        <p14:creationId xmlns:p14="http://schemas.microsoft.com/office/powerpoint/2010/main" val="1823737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Evolution of Blood Transfusion 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5976664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Historical Milestones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Late 19th Century: Blood replacement therapy.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1900: Landsteiner identifies A, B, O blood groups.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1939: Levine &amp; Stetson introduce Rh grouping.</a:t>
            </a:r>
          </a:p>
          <a:p>
            <a:r>
              <a:rPr lang="en-US" sz="2000" b="1" dirty="0">
                <a:latin typeface="Palatino Linotype" pitchFamily="18" charset="0"/>
              </a:rPr>
              <a:t>Advancements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Developments in preservation, storage, and disease screening.</a:t>
            </a:r>
          </a:p>
          <a:p>
            <a:r>
              <a:rPr lang="en-US" sz="2000" b="1" dirty="0">
                <a:latin typeface="Palatino Linotype" pitchFamily="18" charset="0"/>
              </a:rPr>
              <a:t>Shift in Practice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Late 1970s: Transition from whole blood to component therapy.</a:t>
            </a:r>
          </a:p>
          <a:p>
            <a:pPr lvl="2"/>
            <a:r>
              <a:rPr lang="en-US" sz="1800" dirty="0">
                <a:latin typeface="Palatino Linotype" pitchFamily="18" charset="0"/>
              </a:rPr>
              <a:t>Motivations: Economics, treatment of isolated deficiencies.</a:t>
            </a:r>
          </a:p>
          <a:p>
            <a:pPr lvl="2"/>
            <a:r>
              <a:rPr lang="en-US" sz="1800" dirty="0">
                <a:latin typeface="Palatino Linotype" pitchFamily="18" charset="0"/>
              </a:rPr>
              <a:t>Transition without full understanding of clinical ramifications.</a:t>
            </a:r>
          </a:p>
          <a:p>
            <a:r>
              <a:rPr lang="en-US" sz="2000" b="1" dirty="0">
                <a:latin typeface="Palatino Linotype" pitchFamily="18" charset="0"/>
              </a:rPr>
              <a:t>Recent Trends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Whole blood transfusion re-emerging for acute hemorrhage resuscitation.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255" y="4797152"/>
            <a:ext cx="29527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93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Principles of Replacement Therapy &amp; Blood Transfusion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6408712" cy="5545138"/>
          </a:xfrm>
        </p:spPr>
        <p:txBody>
          <a:bodyPr/>
          <a:lstStyle/>
          <a:p>
            <a:r>
              <a:rPr lang="en-US" sz="1800" b="1" dirty="0" smtClean="0">
                <a:latin typeface="Palatino Linotype" pitchFamily="18" charset="0"/>
              </a:rPr>
              <a:t>Compatibility </a:t>
            </a:r>
            <a:r>
              <a:rPr lang="en-US" sz="1800" b="1" dirty="0">
                <a:latin typeface="Palatino Linotype" pitchFamily="18" charset="0"/>
              </a:rPr>
              <a:t>Testing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Routine testing for A, B, O, and Rh groups.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Major </a:t>
            </a:r>
            <a:r>
              <a:rPr lang="en-US" sz="1600" b="0" dirty="0" err="1">
                <a:latin typeface="Palatino Linotype" pitchFamily="18" charset="0"/>
              </a:rPr>
              <a:t>crossmatch</a:t>
            </a:r>
            <a:r>
              <a:rPr lang="en-US" sz="1600" b="0" dirty="0">
                <a:latin typeface="Palatino Linotype" pitchFamily="18" charset="0"/>
              </a:rPr>
              <a:t> between donors' RBCs &amp; recipients' sera.</a:t>
            </a:r>
          </a:p>
          <a:p>
            <a:r>
              <a:rPr lang="en-US" sz="1800" b="1" dirty="0">
                <a:latin typeface="Palatino Linotype" pitchFamily="18" charset="0"/>
              </a:rPr>
              <a:t>Rh Factor Considerations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Rh-negative: Use Rh-negative RBCs.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Rh-positive RBCs acceptable if Rh-negative unavailable.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Avoid Rh-positive RBCs for Rh-negative childbearing-aged females.</a:t>
            </a:r>
          </a:p>
          <a:p>
            <a:r>
              <a:rPr lang="en-US" sz="1800" b="1" dirty="0">
                <a:latin typeface="Palatino Linotype" pitchFamily="18" charset="0"/>
              </a:rPr>
              <a:t>Emergency Transfusion Protocols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Universal donor: O-negative RBCs &amp; AB plasma.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Platelets: No </a:t>
            </a:r>
            <a:r>
              <a:rPr lang="en-US" sz="1600" b="0" dirty="0" err="1">
                <a:latin typeface="Palatino Linotype" pitchFamily="18" charset="0"/>
              </a:rPr>
              <a:t>crossmatching</a:t>
            </a:r>
            <a:r>
              <a:rPr lang="en-US" sz="1600" b="0" dirty="0">
                <a:latin typeface="Palatino Linotype" pitchFamily="18" charset="0"/>
              </a:rPr>
              <a:t> required.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Adoption of low anti-B titer type A plasma due to type AB shortage.</a:t>
            </a:r>
          </a:p>
          <a:p>
            <a:r>
              <a:rPr lang="en-US" sz="1800" b="1" dirty="0">
                <a:latin typeface="Palatino Linotype" pitchFamily="18" charset="0"/>
              </a:rPr>
              <a:t>Special Cases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Patients with cold agglutinins: Use blood warmers.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Multiple transfusions or autoimmune hemolytic anemia: Allocate sufficient pre-op time for </a:t>
            </a:r>
            <a:r>
              <a:rPr lang="en-US" sz="1600" b="0" dirty="0" err="1">
                <a:latin typeface="Palatino Linotype" pitchFamily="18" charset="0"/>
              </a:rPr>
              <a:t>crossmatching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Avoid dextran before </a:t>
            </a:r>
            <a:r>
              <a:rPr lang="en-US" sz="1600" b="0" dirty="0" err="1">
                <a:latin typeface="Palatino Linotype" pitchFamily="18" charset="0"/>
              </a:rPr>
              <a:t>crossmatching</a:t>
            </a:r>
            <a:r>
              <a:rPr lang="en-US" sz="1600" b="0" dirty="0">
                <a:latin typeface="Palatino Linotype" pitchFamily="18" charset="0"/>
              </a:rPr>
              <a:t>: Interferes with typing.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80728"/>
            <a:ext cx="27432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005064"/>
            <a:ext cx="2743200" cy="192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89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 Innovations in Blood Product Storage and Transfusion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8" y="836712"/>
            <a:ext cx="7488238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Banked Whole Blood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Ideal for traumatic hemorrhagic shock.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Limited civilian center access.</a:t>
            </a:r>
          </a:p>
          <a:p>
            <a:r>
              <a:rPr lang="en-US" sz="2000" b="1" dirty="0">
                <a:latin typeface="Palatino Linotype" pitchFamily="18" charset="0"/>
              </a:rPr>
              <a:t>Red Blood Cells (RBCs)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Stored RBCs shelf life: 42 days.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Aging RBCs: altered oxygen dissociation, acidotic changes, decreased hemostatic potential.</a:t>
            </a:r>
          </a:p>
          <a:p>
            <a:r>
              <a:rPr lang="en-US" sz="2000" b="1" dirty="0">
                <a:latin typeface="Palatino Linotype" pitchFamily="18" charset="0"/>
              </a:rPr>
              <a:t>Cryopreserved RBCs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Shelf life: 10 years at −80°C.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Maintains ATP and 2,3-DPG concentrations.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Thawing duration: ~90 minutes.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Comparable safety and efficacy to standard RBCs.</a:t>
            </a:r>
          </a:p>
          <a:p>
            <a:r>
              <a:rPr lang="en-US" sz="2000" b="1" dirty="0">
                <a:latin typeface="Palatino Linotype" pitchFamily="18" charset="0"/>
              </a:rPr>
              <a:t>Leukocyte-Reduced &amp; Washed RBCs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Removes 99.9% white blood cells and most platelets.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Reduces febrile, </a:t>
            </a:r>
            <a:r>
              <a:rPr lang="en-US" sz="1800" dirty="0" err="1">
                <a:latin typeface="Palatino Linotype" pitchFamily="18" charset="0"/>
              </a:rPr>
              <a:t>nonhemolytic</a:t>
            </a:r>
            <a:r>
              <a:rPr lang="en-US" sz="1800" dirty="0">
                <a:latin typeface="Palatino Linotype" pitchFamily="18" charset="0"/>
              </a:rPr>
              <a:t> transfusion reactions.</a:t>
            </a:r>
          </a:p>
          <a:p>
            <a:r>
              <a:rPr lang="en-US" sz="2000" dirty="0">
                <a:latin typeface="Palatino Linotype" pitchFamily="18" charset="0"/>
              </a:rPr>
              <a:t>Standard transfusion product in many </a:t>
            </a:r>
            <a:r>
              <a:rPr lang="en-US" sz="2000" dirty="0" smtClean="0">
                <a:latin typeface="Palatino Linotype" pitchFamily="18" charset="0"/>
              </a:rPr>
              <a:t>nations</a:t>
            </a:r>
            <a:r>
              <a:rPr lang="en-US" sz="2000" dirty="0">
                <a:latin typeface="Palatino Linotype" pitchFamily="18" charset="0"/>
              </a:rPr>
              <a:t/>
            </a:r>
            <a:br>
              <a:rPr lang="en-US" sz="2000" dirty="0">
                <a:latin typeface="Palatino Linotype" pitchFamily="18" charset="0"/>
              </a:rPr>
            </a:b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80728"/>
            <a:ext cx="2743200" cy="135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171621"/>
            <a:ext cx="2743200" cy="13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4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Innovations in Blood Product Storage and Transfusion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7488238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Platelet Concentrates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Indications: thrombocytopenia, qualitative disorders.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Shelf life: 5 days (risk of bacterial overgrowth).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Therapeutic level: 50,000-100,000/</a:t>
            </a:r>
            <a:r>
              <a:rPr lang="el-GR" sz="1800" b="0" dirty="0">
                <a:latin typeface="Palatino Linotype" pitchFamily="18" charset="0"/>
              </a:rPr>
              <a:t>μ</a:t>
            </a:r>
            <a:r>
              <a:rPr lang="en-US" sz="1800" b="0" dirty="0">
                <a:latin typeface="Palatino Linotype" pitchFamily="18" charset="0"/>
              </a:rPr>
              <a:t>L.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HLA-matched platelets for </a:t>
            </a:r>
            <a:r>
              <a:rPr lang="en-US" sz="1800" b="0" dirty="0" err="1">
                <a:latin typeface="Palatino Linotype" pitchFamily="18" charset="0"/>
              </a:rPr>
              <a:t>alloimmunized</a:t>
            </a:r>
            <a:r>
              <a:rPr lang="en-US" sz="1800" b="0" dirty="0">
                <a:latin typeface="Palatino Linotype" pitchFamily="18" charset="0"/>
              </a:rPr>
              <a:t> patients.</a:t>
            </a:r>
          </a:p>
          <a:p>
            <a:r>
              <a:rPr lang="en-US" sz="2000" b="1" dirty="0">
                <a:latin typeface="Palatino Linotype" pitchFamily="18" charset="0"/>
              </a:rPr>
              <a:t>Plasma Variants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Fresh Frozen Plasma (FFP): 2 years at -18°C, 20-30 minutes thaw time.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Thawed Plasma: 5 days at 2° to 4°C.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Liquid Plasma: 26 days at 2° to 4°C, better hemostatic profile.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Freeze-Dried Plasma (FDP): 2 years shelf-stable, ease of use, used in remote environments.</a:t>
            </a:r>
          </a:p>
          <a:p>
            <a:r>
              <a:rPr lang="en-US" sz="2000" b="1" dirty="0" err="1">
                <a:latin typeface="Palatino Linotype" pitchFamily="18" charset="0"/>
              </a:rPr>
              <a:t>Tranexamic</a:t>
            </a:r>
            <a:r>
              <a:rPr lang="en-US" sz="2000" b="1" dirty="0">
                <a:latin typeface="Palatino Linotype" pitchFamily="18" charset="0"/>
              </a:rPr>
              <a:t> Acid (TXA)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Antifibrinolytic</a:t>
            </a:r>
            <a:r>
              <a:rPr lang="en-US" sz="1800" b="0" dirty="0">
                <a:latin typeface="Palatino Linotype" pitchFamily="18" charset="0"/>
              </a:rPr>
              <a:t>: Prevents clot breakdown.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Uses: CABG, liver transplantation, orthopedics, trauma settings.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Recommendation: early post-injury application.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Concerns: venous thrombotic events, contraindications with active clotting.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52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 Indications &amp; Considerations for Blood Replacement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5976664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Oxygen-Carrying Capacity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Primarily linked to red blood cells.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Transfusion aims to augment oxygen delivery.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Issues: Storage changes impair oxygen offloading and microcirculatory perfusion.</a:t>
            </a:r>
          </a:p>
          <a:p>
            <a:r>
              <a:rPr lang="en-US" sz="1800" b="1" dirty="0">
                <a:latin typeface="Palatino Linotype" pitchFamily="18" charset="0"/>
              </a:rPr>
              <a:t>Treatment of Anemia &amp; Transfusion Triggers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Prevailing myth: Hemoglobin &lt;10 g/</a:t>
            </a:r>
            <a:r>
              <a:rPr lang="en-US" sz="1600" b="0" dirty="0" err="1">
                <a:latin typeface="Palatino Linotype" pitchFamily="18" charset="0"/>
              </a:rPr>
              <a:t>dL</a:t>
            </a:r>
            <a:r>
              <a:rPr lang="en-US" sz="1600" b="0" dirty="0">
                <a:latin typeface="Palatino Linotype" pitchFamily="18" charset="0"/>
              </a:rPr>
              <a:t> or hematocrit &lt;30% requires transfusion.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Evidence suggests 7-9 g/</a:t>
            </a:r>
            <a:r>
              <a:rPr lang="en-US" sz="1600" b="0" dirty="0" err="1">
                <a:latin typeface="Palatino Linotype" pitchFamily="18" charset="0"/>
              </a:rPr>
              <a:t>dL</a:t>
            </a:r>
            <a:r>
              <a:rPr lang="en-US" sz="1600" b="0" dirty="0">
                <a:latin typeface="Palatino Linotype" pitchFamily="18" charset="0"/>
              </a:rPr>
              <a:t> hemoglobin level is safe.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Controversy: Safety for ischemic heart disease patients.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Guidelines: 7 g/</a:t>
            </a:r>
            <a:r>
              <a:rPr lang="en-US" sz="1600" b="0" dirty="0" err="1">
                <a:latin typeface="Palatino Linotype" pitchFamily="18" charset="0"/>
              </a:rPr>
              <a:t>dL</a:t>
            </a:r>
            <a:r>
              <a:rPr lang="en-US" sz="1600" b="0" dirty="0">
                <a:latin typeface="Palatino Linotype" pitchFamily="18" charset="0"/>
              </a:rPr>
              <a:t> for stable patients; 8 g/</a:t>
            </a:r>
            <a:r>
              <a:rPr lang="en-US" sz="1600" b="0" dirty="0" err="1">
                <a:latin typeface="Palatino Linotype" pitchFamily="18" charset="0"/>
              </a:rPr>
              <a:t>dL</a:t>
            </a:r>
            <a:r>
              <a:rPr lang="en-US" sz="1600" b="0" dirty="0">
                <a:latin typeface="Palatino Linotype" pitchFamily="18" charset="0"/>
              </a:rPr>
              <a:t> for certain surgeries &amp; preexisting CV disease.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Transfuse symptomatically anemic patients with one RBC unit at a time.</a:t>
            </a:r>
          </a:p>
          <a:p>
            <a:r>
              <a:rPr lang="en-US" sz="1800" b="1" dirty="0">
                <a:latin typeface="Palatino Linotype" pitchFamily="18" charset="0"/>
              </a:rPr>
              <a:t>Volume Replacement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Main reason: replenish blood volume.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Blood loss assessment: Hemoglobin/hematocrit levels can deceive in acute loss.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Operational estimation: Weigh sponges, assess wound blood, and quantify suctioned blood.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33596"/>
            <a:ext cx="3017520" cy="146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7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New Concepts in Damage Control Resuscitation (DCR)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5760640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Traditional Resuscitation</a:t>
            </a:r>
            <a:r>
              <a:rPr lang="en-US" sz="2000" dirty="0">
                <a:latin typeface="Palatino Linotype" pitchFamily="18" charset="0"/>
              </a:rPr>
              <a:t>: Crystalloids → Red blood cells → Plasma &amp; Platelets.</a:t>
            </a:r>
          </a:p>
          <a:p>
            <a:r>
              <a:rPr lang="en-US" sz="2000" b="1" dirty="0">
                <a:latin typeface="Palatino Linotype" pitchFamily="18" charset="0"/>
              </a:rPr>
              <a:t>Damage Control Resuscitation (DCR)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Simultaneous hemorrhage control.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Balanced resuscitation: Early plasma &amp; platelets.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Minimize iatrogenic bleeding: Less crystalloid, permissive hypotension.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Use of hemostatic adjuncts.</a:t>
            </a:r>
          </a:p>
          <a:p>
            <a:r>
              <a:rPr lang="en-US" sz="2000" b="1" dirty="0">
                <a:latin typeface="Palatino Linotype" pitchFamily="18" charset="0"/>
              </a:rPr>
              <a:t>Key Insights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Early coagulopathy common in trauma.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Shift to DCR increased survival: High </a:t>
            </a:r>
            <a:r>
              <a:rPr lang="en-US" sz="1800" b="0" dirty="0" err="1">
                <a:latin typeface="Palatino Linotype" pitchFamily="18" charset="0"/>
              </a:rPr>
              <a:t>plasma:RBC</a:t>
            </a:r>
            <a:r>
              <a:rPr lang="en-US" sz="1800" b="0" dirty="0">
                <a:latin typeface="Palatino Linotype" pitchFamily="18" charset="0"/>
              </a:rPr>
              <a:t> ratio beneficial.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PROPPR trial: Balanced ratios reduce hemorrhagic mortality.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Benefits of plasma: May repair endothelial </a:t>
            </a:r>
            <a:r>
              <a:rPr lang="en-US" sz="1800" b="0" dirty="0" err="1">
                <a:latin typeface="Palatino Linotype" pitchFamily="18" charset="0"/>
              </a:rPr>
              <a:t>glycocalyx</a:t>
            </a:r>
            <a:r>
              <a:rPr lang="en-US" sz="1800" b="0" dirty="0">
                <a:latin typeface="Palatino Linotype" pitchFamily="18" charset="0"/>
              </a:rPr>
              <a:t> layer, reducing vascular permeability.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ABC Score: Predicts massive transfusion need.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3291840" cy="2643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056" y="3501008"/>
            <a:ext cx="3200400" cy="292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19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Transfusion-Related Complications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48" y="836712"/>
            <a:ext cx="6772200" cy="5545138"/>
          </a:xfrm>
        </p:spPr>
        <p:txBody>
          <a:bodyPr/>
          <a:lstStyle/>
          <a:p>
            <a:r>
              <a:rPr lang="en-US" sz="1600" b="1" dirty="0" smtClean="0">
                <a:latin typeface="Palatino Linotype" pitchFamily="18" charset="0"/>
              </a:rPr>
              <a:t>General </a:t>
            </a:r>
            <a:r>
              <a:rPr lang="en-US" sz="1600" b="1" dirty="0">
                <a:latin typeface="Palatino Linotype" pitchFamily="18" charset="0"/>
              </a:rPr>
              <a:t>Overview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Occurrence: ~10% of transfusions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Serious Complications: &lt;0.5%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Primary Causes of Death: TRALI, ABO reactions, bacterial contamination</a:t>
            </a:r>
          </a:p>
          <a:p>
            <a:r>
              <a:rPr lang="en-US" sz="1600" b="1" dirty="0" err="1">
                <a:latin typeface="Palatino Linotype" pitchFamily="18" charset="0"/>
              </a:rPr>
              <a:t>Nonhemolytic</a:t>
            </a:r>
            <a:r>
              <a:rPr lang="en-US" sz="1600" b="1" dirty="0">
                <a:latin typeface="Palatino Linotype" pitchFamily="18" charset="0"/>
              </a:rPr>
              <a:t> Reactions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Febrile, </a:t>
            </a:r>
            <a:r>
              <a:rPr lang="en-US" sz="1400" b="0" dirty="0" err="1">
                <a:latin typeface="Palatino Linotype" pitchFamily="18" charset="0"/>
              </a:rPr>
              <a:t>nonhemolytic</a:t>
            </a:r>
            <a:r>
              <a:rPr lang="en-US" sz="1400" b="0" dirty="0">
                <a:latin typeface="Palatino Linotype" pitchFamily="18" charset="0"/>
              </a:rPr>
              <a:t>: ~1% of transfusions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Causes: Preformed cytokines, antibody reactions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Management: Leukocyte-reduced products, acetaminophen</a:t>
            </a:r>
          </a:p>
          <a:p>
            <a:r>
              <a:rPr lang="en-US" sz="1600" b="1" dirty="0">
                <a:latin typeface="Palatino Linotype" pitchFamily="18" charset="0"/>
              </a:rPr>
              <a:t>Bacterial Contamination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Most Common in: Platelets (20°C), apheresis platelets (room temp), FFP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Potential Outcome: Sepsis, death in ~25% cases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Management: Stop transfusion, culture blood, emergency treatment</a:t>
            </a:r>
          </a:p>
          <a:p>
            <a:r>
              <a:rPr lang="en-US" sz="1600" b="1" dirty="0">
                <a:latin typeface="Palatino Linotype" pitchFamily="18" charset="0"/>
              </a:rPr>
              <a:t>Allergic Reactions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Frequency: ~1% of transfusions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Symptoms: Rash, </a:t>
            </a:r>
            <a:r>
              <a:rPr lang="en-US" sz="1400" b="0" dirty="0" err="1">
                <a:latin typeface="Palatino Linotype" pitchFamily="18" charset="0"/>
              </a:rPr>
              <a:t>urticaria</a:t>
            </a:r>
            <a:r>
              <a:rPr lang="en-US" sz="1400" b="0" dirty="0">
                <a:latin typeface="Palatino Linotype" pitchFamily="18" charset="0"/>
              </a:rPr>
              <a:t>, flushing; rare anaphylactic shock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Management: Antihistamines, epinephrine or steroids for severe cases</a:t>
            </a:r>
          </a:p>
          <a:p>
            <a:r>
              <a:rPr lang="en-US" sz="1600" b="1" dirty="0">
                <a:latin typeface="Palatino Linotype" pitchFamily="18" charset="0"/>
              </a:rPr>
              <a:t>Respiratory Complications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TACO: Overload symptoms; manage with diuresis, slow transfusion rate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TRALI: </a:t>
            </a:r>
            <a:r>
              <a:rPr lang="en-US" sz="1400" b="0" dirty="0" err="1">
                <a:latin typeface="Palatino Linotype" pitchFamily="18" charset="0"/>
              </a:rPr>
              <a:t>Noncardiogenic</a:t>
            </a:r>
            <a:r>
              <a:rPr lang="en-US" sz="1400" b="0" dirty="0">
                <a:latin typeface="Palatino Linotype" pitchFamily="18" charset="0"/>
              </a:rPr>
              <a:t> pulmonary edema; occurs 1-6 hours post-transfusion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Management: Stop transfusion, notify service, provide pulmonary support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20688"/>
            <a:ext cx="2194560" cy="473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880" y="5445223"/>
            <a:ext cx="2377440" cy="133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47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Transfusion-Related Complications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6948264" cy="5545138"/>
          </a:xfrm>
        </p:spPr>
        <p:txBody>
          <a:bodyPr/>
          <a:lstStyle/>
          <a:p>
            <a:r>
              <a:rPr lang="en-US" sz="2000" b="1" dirty="0" smtClean="0">
                <a:latin typeface="Palatino Linotype" pitchFamily="18" charset="0"/>
              </a:rPr>
              <a:t>Acute </a:t>
            </a:r>
            <a:r>
              <a:rPr lang="en-US" sz="2000" b="1" dirty="0">
                <a:latin typeface="Palatino Linotype" pitchFamily="18" charset="0"/>
              </a:rPr>
              <a:t>Hemolytic Reactions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Cause: ABO-incompatible blood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Fatal in up to 6% cases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Symptoms: Pain at transfusion site, flushing, chest pain, fever, respiratory distress, hypotension, tachycardia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Complications: </a:t>
            </a:r>
            <a:r>
              <a:rPr lang="en-US" sz="1800" b="0" dirty="0" err="1">
                <a:latin typeface="Palatino Linotype" pitchFamily="18" charset="0"/>
              </a:rPr>
              <a:t>Hemoglobinemia</a:t>
            </a:r>
            <a:r>
              <a:rPr lang="en-US" sz="1800" b="0" dirty="0">
                <a:latin typeface="Palatino Linotype" pitchFamily="18" charset="0"/>
              </a:rPr>
              <a:t>, </a:t>
            </a:r>
            <a:r>
              <a:rPr lang="en-US" sz="1800" b="0" dirty="0" err="1">
                <a:latin typeface="Palatino Linotype" pitchFamily="18" charset="0"/>
              </a:rPr>
              <a:t>hemoglobinuria</a:t>
            </a:r>
            <a:r>
              <a:rPr lang="en-US" sz="1800" b="0" dirty="0">
                <a:latin typeface="Palatino Linotype" pitchFamily="18" charset="0"/>
              </a:rPr>
              <a:t>, DIC, renal insufficiency</a:t>
            </a:r>
          </a:p>
          <a:p>
            <a:r>
              <a:rPr lang="en-US" sz="2000" b="1" dirty="0">
                <a:latin typeface="Palatino Linotype" pitchFamily="18" charset="0"/>
              </a:rPr>
              <a:t>Delayed Hemolytic Reactions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Occurrence: 2-10 days post-transfusion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Manifestations: Extravascular hemolysis, mild anemia, </a:t>
            </a:r>
            <a:r>
              <a:rPr lang="en-US" sz="1800" b="0" dirty="0" err="1">
                <a:latin typeface="Palatino Linotype" pitchFamily="18" charset="0"/>
              </a:rPr>
              <a:t>hyperbilirubinemia</a:t>
            </a:r>
            <a:endParaRPr lang="en-US" sz="1800" b="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Symptoms: Fever, recurrent anemia, jaundice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Diagnosis: Positive </a:t>
            </a:r>
            <a:r>
              <a:rPr lang="en-US" sz="1800" b="0" dirty="0" err="1">
                <a:latin typeface="Palatino Linotype" pitchFamily="18" charset="0"/>
              </a:rPr>
              <a:t>Coombs’</a:t>
            </a:r>
            <a:r>
              <a:rPr lang="en-US" sz="1800" b="0" dirty="0">
                <a:latin typeface="Palatino Linotype" pitchFamily="18" charset="0"/>
              </a:rPr>
              <a:t> test, antigen identification</a:t>
            </a:r>
          </a:p>
          <a:p>
            <a:r>
              <a:rPr lang="en-US" sz="2000" b="1" dirty="0">
                <a:latin typeface="Palatino Linotype" pitchFamily="18" charset="0"/>
              </a:rPr>
              <a:t>Management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Acute: Stop transfusion, send samples to blood bank, monitor urine, maintain hydration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Delayed: Monitor symptoms; specific intervention typically not required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128" y="2780928"/>
            <a:ext cx="2743200" cy="134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93097"/>
            <a:ext cx="2560320" cy="221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74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Hemostasis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5175"/>
            <a:ext cx="5976664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Purpose:</a:t>
            </a:r>
            <a:r>
              <a:rPr lang="en-US" sz="2000" dirty="0">
                <a:latin typeface="Palatino Linotype" pitchFamily="18" charset="0"/>
              </a:rPr>
              <a:t> Limit blood loss from injured vessels.</a:t>
            </a:r>
          </a:p>
          <a:p>
            <a:r>
              <a:rPr lang="en-US" sz="2000" b="1" dirty="0">
                <a:latin typeface="Palatino Linotype" pitchFamily="18" charset="0"/>
              </a:rPr>
              <a:t>Four Key Events in Hemostasis: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Vascular constriction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Platelet plug formation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Fibrin formation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Fibrinolysis</a:t>
            </a:r>
          </a:p>
          <a:p>
            <a:r>
              <a:rPr lang="en-US" sz="2000" b="1" dirty="0">
                <a:latin typeface="Palatino Linotype" pitchFamily="18" charset="0"/>
              </a:rPr>
              <a:t>Note:</a:t>
            </a:r>
            <a:r>
              <a:rPr lang="en-US" sz="2000" dirty="0">
                <a:latin typeface="Palatino Linotype" pitchFamily="18" charset="0"/>
              </a:rPr>
              <a:t> While activated sequentially, these processes are interconnected, ensuring a continuous and reinforced hemostatic response.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420888"/>
            <a:ext cx="2743200" cy="239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2621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Palatino Linotype" pitchFamily="18" charset="0"/>
              </a:rPr>
              <a:t>Transfusion-Related Disease Transmission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4" y="836712"/>
            <a:ext cx="6939200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Commonly Transmitted Diseases: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Malaria (primarily </a:t>
            </a:r>
            <a:r>
              <a:rPr lang="en-US" sz="1800" b="0" i="1" dirty="0">
                <a:latin typeface="Palatino Linotype" pitchFamily="18" charset="0"/>
              </a:rPr>
              <a:t>Plasmodium </a:t>
            </a:r>
            <a:r>
              <a:rPr lang="en-US" sz="1800" b="0" i="1" dirty="0" err="1">
                <a:latin typeface="Palatino Linotype" pitchFamily="18" charset="0"/>
              </a:rPr>
              <a:t>malariae</a:t>
            </a:r>
            <a:r>
              <a:rPr lang="en-US" sz="1800" b="0" dirty="0">
                <a:latin typeface="Palatino Linotype" pitchFamily="18" charset="0"/>
              </a:rPr>
              <a:t>)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Chagas</a:t>
            </a:r>
            <a:r>
              <a:rPr lang="en-US" sz="1800" b="0" dirty="0">
                <a:latin typeface="Palatino Linotype" pitchFamily="18" charset="0"/>
              </a:rPr>
              <a:t>’ disease, brucellosis, rare cases of syphilis</a:t>
            </a:r>
          </a:p>
          <a:p>
            <a:r>
              <a:rPr lang="en-US" sz="2000" b="1" dirty="0">
                <a:latin typeface="Palatino Linotype" pitchFamily="18" charset="0"/>
              </a:rPr>
              <a:t>Viral Concerns: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Cytomegalovirus (CMV)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Hepatitis C &amp; HIV-1: Reduced risk (&lt; 1 per 1,000,000 donations) due to improved screening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Hepatitis B: Approximate risk (1 per 300,000 donations)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Hepatitis A: Rare transmission, no asymptomatic carrier state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West Nile virus &amp; prion disorders (e.g., Creutzfeldt-Jakob disease): Emerging concerns</a:t>
            </a:r>
          </a:p>
          <a:p>
            <a:r>
              <a:rPr lang="en-US" sz="2000" b="1" dirty="0" err="1">
                <a:latin typeface="Palatino Linotype" pitchFamily="18" charset="0"/>
              </a:rPr>
              <a:t>Zika</a:t>
            </a:r>
            <a:r>
              <a:rPr lang="en-US" sz="2000" b="1" dirty="0">
                <a:latin typeface="Palatino Linotype" pitchFamily="18" charset="0"/>
              </a:rPr>
              <a:t> Virus: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Potential for serious birth defects (e.g., microcephaly)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Rates as high as 2.8% in endemic areas; transmissions reported in Brazil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CDC guidelines for </a:t>
            </a:r>
            <a:r>
              <a:rPr lang="en-US" sz="1800" b="0" dirty="0" err="1">
                <a:latin typeface="Palatino Linotype" pitchFamily="18" charset="0"/>
              </a:rPr>
              <a:t>Zika</a:t>
            </a:r>
            <a:r>
              <a:rPr lang="en-US" sz="1800" b="0" dirty="0">
                <a:latin typeface="Palatino Linotype" pitchFamily="18" charset="0"/>
              </a:rPr>
              <a:t> screening; laboratory testing under FDA’s IND program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25144"/>
            <a:ext cx="2468880" cy="154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7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dirty="0">
                <a:latin typeface="Palatino Linotype" pitchFamily="18" charset="0"/>
              </a:rPr>
              <a:t>Hemostatic Function Assessment: Key Tests and Implications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48" y="764704"/>
            <a:ext cx="7488238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Initial Assessment: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Review of clinical history, drug use, and basic laboratory testing.</a:t>
            </a:r>
          </a:p>
          <a:p>
            <a:r>
              <a:rPr lang="en-US" sz="1800" b="1" dirty="0">
                <a:latin typeface="Palatino Linotype" pitchFamily="18" charset="0"/>
              </a:rPr>
              <a:t>Common Screening Tests: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Platelet Count:</a:t>
            </a:r>
            <a:endParaRPr lang="en-US" sz="1600" b="0" dirty="0">
              <a:latin typeface="Palatino Linotype" pitchFamily="18" charset="0"/>
            </a:endParaRPr>
          </a:p>
          <a:p>
            <a:pPr lvl="2"/>
            <a:r>
              <a:rPr lang="en-US" sz="1600" dirty="0">
                <a:latin typeface="Palatino Linotype" pitchFamily="18" charset="0"/>
              </a:rPr>
              <a:t>Normal: 150,000 - 400,000/</a:t>
            </a:r>
            <a:r>
              <a:rPr lang="el-GR" sz="1600" dirty="0">
                <a:latin typeface="Palatino Linotype" pitchFamily="18" charset="0"/>
              </a:rPr>
              <a:t>μ</a:t>
            </a:r>
            <a:r>
              <a:rPr lang="en-US" sz="1600" dirty="0">
                <a:latin typeface="Palatino Linotype" pitchFamily="18" charset="0"/>
              </a:rPr>
              <a:t>L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Risks:</a:t>
            </a:r>
          </a:p>
          <a:p>
            <a:pPr lvl="3"/>
            <a:r>
              <a:rPr lang="en-US" sz="1400" dirty="0">
                <a:latin typeface="Palatino Linotype" pitchFamily="18" charset="0"/>
              </a:rPr>
              <a:t>Major surgical bleeding: &lt; 50,000/</a:t>
            </a:r>
            <a:r>
              <a:rPr lang="el-GR" sz="1400" dirty="0">
                <a:latin typeface="Palatino Linotype" pitchFamily="18" charset="0"/>
              </a:rPr>
              <a:t>μ</a:t>
            </a:r>
            <a:r>
              <a:rPr lang="en-US" sz="1400" dirty="0">
                <a:latin typeface="Palatino Linotype" pitchFamily="18" charset="0"/>
              </a:rPr>
              <a:t>L</a:t>
            </a:r>
          </a:p>
          <a:p>
            <a:pPr lvl="3"/>
            <a:r>
              <a:rPr lang="en-US" sz="1400" dirty="0">
                <a:latin typeface="Palatino Linotype" pitchFamily="18" charset="0"/>
              </a:rPr>
              <a:t>Minor surgical bleeding: &lt; 30,000/</a:t>
            </a:r>
            <a:r>
              <a:rPr lang="el-GR" sz="1400" dirty="0">
                <a:latin typeface="Palatino Linotype" pitchFamily="18" charset="0"/>
              </a:rPr>
              <a:t>μ</a:t>
            </a:r>
            <a:r>
              <a:rPr lang="en-US" sz="1400" dirty="0">
                <a:latin typeface="Palatino Linotype" pitchFamily="18" charset="0"/>
              </a:rPr>
              <a:t>L</a:t>
            </a:r>
          </a:p>
          <a:p>
            <a:pPr lvl="3"/>
            <a:r>
              <a:rPr lang="en-US" sz="1400" dirty="0">
                <a:latin typeface="Palatino Linotype" pitchFamily="18" charset="0"/>
              </a:rPr>
              <a:t>Spontaneous hemorrhage: &lt; 20,000/</a:t>
            </a:r>
            <a:r>
              <a:rPr lang="el-GR" sz="1400" dirty="0">
                <a:latin typeface="Palatino Linotype" pitchFamily="18" charset="0"/>
              </a:rPr>
              <a:t>μ</a:t>
            </a:r>
            <a:r>
              <a:rPr lang="en-US" sz="1400" dirty="0">
                <a:latin typeface="Palatino Linotype" pitchFamily="18" charset="0"/>
              </a:rPr>
              <a:t>L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PT (</a:t>
            </a:r>
            <a:r>
              <a:rPr lang="en-US" sz="1600" dirty="0" err="1">
                <a:latin typeface="Palatino Linotype" pitchFamily="18" charset="0"/>
              </a:rPr>
              <a:t>Prothrombin</a:t>
            </a:r>
            <a:r>
              <a:rPr lang="en-US" sz="1600" dirty="0">
                <a:latin typeface="Palatino Linotype" pitchFamily="18" charset="0"/>
              </a:rPr>
              <a:t> Time) or INR:</a:t>
            </a:r>
            <a:endParaRPr lang="en-US" sz="1600" b="0" dirty="0">
              <a:latin typeface="Palatino Linotype" pitchFamily="18" charset="0"/>
            </a:endParaRPr>
          </a:p>
          <a:p>
            <a:pPr lvl="2"/>
            <a:r>
              <a:rPr lang="en-US" sz="1600" dirty="0">
                <a:latin typeface="Palatino Linotype" pitchFamily="18" charset="0"/>
              </a:rPr>
              <a:t>Measures factors: I, II, V, VII, X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Key for assessing vitamin K deficiencies and warfarin therapy.</a:t>
            </a:r>
          </a:p>
          <a:p>
            <a:pPr lvl="1"/>
            <a:r>
              <a:rPr lang="en-US" sz="1600" dirty="0" err="1">
                <a:latin typeface="Palatino Linotype" pitchFamily="18" charset="0"/>
              </a:rPr>
              <a:t>aPTT</a:t>
            </a:r>
            <a:r>
              <a:rPr lang="en-US" sz="1600" dirty="0">
                <a:latin typeface="Palatino Linotype" pitchFamily="18" charset="0"/>
              </a:rPr>
              <a:t> (Activated Partial </a:t>
            </a:r>
            <a:r>
              <a:rPr lang="en-US" sz="1600" dirty="0" err="1">
                <a:latin typeface="Palatino Linotype" pitchFamily="18" charset="0"/>
              </a:rPr>
              <a:t>Thromboplastin</a:t>
            </a:r>
            <a:r>
              <a:rPr lang="en-US" sz="1600" dirty="0">
                <a:latin typeface="Palatino Linotype" pitchFamily="18" charset="0"/>
              </a:rPr>
              <a:t> Time):</a:t>
            </a:r>
            <a:endParaRPr lang="en-US" sz="1600" b="0" dirty="0">
              <a:latin typeface="Palatino Linotype" pitchFamily="18" charset="0"/>
            </a:endParaRPr>
          </a:p>
          <a:p>
            <a:pPr lvl="2"/>
            <a:r>
              <a:rPr lang="en-US" sz="1600" dirty="0">
                <a:latin typeface="Palatino Linotype" pitchFamily="18" charset="0"/>
              </a:rPr>
              <a:t>Measures factors: I, II, V, VIII, IX, X, XII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Monitors heparin therapy (target: 1.5 to 2.5 times control).</a:t>
            </a:r>
          </a:p>
          <a:p>
            <a:r>
              <a:rPr lang="en-US" sz="1800" b="1" dirty="0">
                <a:latin typeface="Palatino Linotype" pitchFamily="18" charset="0"/>
              </a:rPr>
              <a:t>Limitations: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Conventional tests (PT, </a:t>
            </a:r>
            <a:r>
              <a:rPr lang="en-US" sz="1600" b="0" dirty="0" err="1">
                <a:latin typeface="Palatino Linotype" pitchFamily="18" charset="0"/>
              </a:rPr>
              <a:t>aPTT</a:t>
            </a:r>
            <a:r>
              <a:rPr lang="en-US" sz="1600" b="0" dirty="0">
                <a:latin typeface="Palatino Linotype" pitchFamily="18" charset="0"/>
              </a:rPr>
              <a:t>) don't fully capture in vivo coagulation complexity.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Many centers are now using whole blood viscoelastic testing for comprehensive assessment.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57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0" dirty="0">
                <a:latin typeface="Palatino Linotype" pitchFamily="18" charset="0"/>
              </a:rPr>
              <a:t>Understanding Viscoelastic Assays in Hemostasis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488238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Introduction: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Dynamic hemostasis monitoring tools.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TEG (</a:t>
            </a:r>
            <a:r>
              <a:rPr lang="en-US" sz="1600" b="0" dirty="0" err="1">
                <a:latin typeface="Palatino Linotype" pitchFamily="18" charset="0"/>
              </a:rPr>
              <a:t>Thromboelastography</a:t>
            </a:r>
            <a:r>
              <a:rPr lang="en-US" sz="1600" b="0" dirty="0">
                <a:latin typeface="Palatino Linotype" pitchFamily="18" charset="0"/>
              </a:rPr>
              <a:t>) &amp; ROTEM (Rotational </a:t>
            </a:r>
            <a:r>
              <a:rPr lang="en-US" sz="1600" b="0" dirty="0" err="1">
                <a:latin typeface="Palatino Linotype" pitchFamily="18" charset="0"/>
              </a:rPr>
              <a:t>Thromboelastometry</a:t>
            </a:r>
            <a:r>
              <a:rPr lang="en-US" sz="1600" b="0" dirty="0">
                <a:latin typeface="Palatino Linotype" pitchFamily="18" charset="0"/>
              </a:rPr>
              <a:t>) measure viscoelastic properties of blood during clotting.</a:t>
            </a:r>
          </a:p>
          <a:p>
            <a:r>
              <a:rPr lang="en-US" sz="1800" b="1" dirty="0">
                <a:latin typeface="Palatino Linotype" pitchFamily="18" charset="0"/>
              </a:rPr>
              <a:t>Key Parameters &amp; Implications: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dirty="0" err="1">
                <a:latin typeface="Palatino Linotype" pitchFamily="18" charset="0"/>
              </a:rPr>
              <a:t>r-value</a:t>
            </a:r>
            <a:r>
              <a:rPr lang="en-US" sz="1600" dirty="0">
                <a:latin typeface="Palatino Linotype" pitchFamily="18" charset="0"/>
              </a:rPr>
              <a:t> (reaction time):</a:t>
            </a:r>
            <a:r>
              <a:rPr lang="en-US" sz="1600" b="0" dirty="0">
                <a:latin typeface="Palatino Linotype" pitchFamily="18" charset="0"/>
              </a:rPr>
              <a:t> Reflects clotting factor activity; addressed with plasma transfusions.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k-time (clot kinetics):</a:t>
            </a:r>
            <a:r>
              <a:rPr lang="en-US" sz="1600" b="0" dirty="0">
                <a:latin typeface="Palatino Linotype" pitchFamily="18" charset="0"/>
              </a:rPr>
              <a:t> Reflects interactions of clotting factors &amp; platelets.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Angle (∝):</a:t>
            </a:r>
            <a:r>
              <a:rPr lang="en-US" sz="1600" b="0" dirty="0">
                <a:latin typeface="Palatino Linotype" pitchFamily="18" charset="0"/>
              </a:rPr>
              <a:t> Depicts clot acceleration; treat decreased angles with cryoprecipitate or fibrinogen.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mA (maximal amplitude):</a:t>
            </a:r>
            <a:r>
              <a:rPr lang="en-US" sz="1600" b="0" dirty="0">
                <a:latin typeface="Palatino Linotype" pitchFamily="18" charset="0"/>
              </a:rPr>
              <a:t> Indicates clot strength; addressed with platelet &amp; cryoprecipitate transfusions.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G-value:</a:t>
            </a:r>
            <a:r>
              <a:rPr lang="en-US" sz="1600" b="0" dirty="0">
                <a:latin typeface="Palatino Linotype" pitchFamily="18" charset="0"/>
              </a:rPr>
              <a:t> Overall clot firmness; a decrease indicates </a:t>
            </a:r>
            <a:r>
              <a:rPr lang="en-US" sz="1600" b="0" dirty="0" err="1">
                <a:latin typeface="Palatino Linotype" pitchFamily="18" charset="0"/>
              </a:rPr>
              <a:t>hypocoagulable</a:t>
            </a:r>
            <a:r>
              <a:rPr lang="en-US" sz="1600" b="0" dirty="0">
                <a:latin typeface="Palatino Linotype" pitchFamily="18" charset="0"/>
              </a:rPr>
              <a:t> states.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LY30:</a:t>
            </a:r>
            <a:r>
              <a:rPr lang="en-US" sz="1600" b="0" dirty="0">
                <a:latin typeface="Palatino Linotype" pitchFamily="18" charset="0"/>
              </a:rPr>
              <a:t> Represents clot stability; increased values indicate enhanced fibrinolysis.</a:t>
            </a:r>
          </a:p>
          <a:p>
            <a:r>
              <a:rPr lang="en-US" sz="1800" b="1" dirty="0">
                <a:latin typeface="Palatino Linotype" pitchFamily="18" charset="0"/>
              </a:rPr>
              <a:t>Clinical Relevance: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Predicts transfusion needs &amp; thromboembolic complications post-injury/operation.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Useful in guiding TXA administration for </a:t>
            </a:r>
            <a:r>
              <a:rPr lang="en-US" sz="1600" b="0" dirty="0" err="1">
                <a:latin typeface="Palatino Linotype" pitchFamily="18" charset="0"/>
              </a:rPr>
              <a:t>hyperfibrinolysis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Faster, potentially more cost-effective than standard coagulation panels.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725144"/>
            <a:ext cx="1828800" cy="107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0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Vascular Constriction in Hemostasis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7488238" cy="5545138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Immediate Response:</a:t>
            </a:r>
            <a:r>
              <a:rPr lang="en-US" sz="2000" dirty="0">
                <a:latin typeface="Palatino Linotype" pitchFamily="18" charset="0"/>
              </a:rPr>
              <a:t> Initial reaction to vessel injury.</a:t>
            </a:r>
          </a:p>
          <a:p>
            <a:r>
              <a:rPr lang="en-US" sz="2000" b="1" dirty="0">
                <a:latin typeface="Palatino Linotype" pitchFamily="18" charset="0"/>
              </a:rPr>
              <a:t>Key Factors: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More evident in vessels with medial smooth muscles.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Triggered by local contraction of smooth muscle.</a:t>
            </a:r>
          </a:p>
          <a:p>
            <a:r>
              <a:rPr lang="en-US" sz="2000" b="1" dirty="0">
                <a:latin typeface="Palatino Linotype" pitchFamily="18" charset="0"/>
              </a:rPr>
              <a:t>Key Agents: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Thromboxane A2 (TXA2): From </a:t>
            </a:r>
            <a:r>
              <a:rPr lang="en-US" sz="1800" b="0" dirty="0" err="1">
                <a:latin typeface="Palatino Linotype" pitchFamily="18" charset="0"/>
              </a:rPr>
              <a:t>arachidonic</a:t>
            </a:r>
            <a:r>
              <a:rPr lang="en-US" sz="1800" b="0" dirty="0">
                <a:latin typeface="Palatino Linotype" pitchFamily="18" charset="0"/>
              </a:rPr>
              <a:t> acid, constricts smooth muscle.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Endothelin</a:t>
            </a:r>
            <a:r>
              <a:rPr lang="en-US" sz="1800" b="0" dirty="0">
                <a:latin typeface="Palatino Linotype" pitchFamily="18" charset="0"/>
              </a:rPr>
              <a:t> &amp; Serotonin: Potent vasoconstrictors.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Bradykinin</a:t>
            </a:r>
            <a:r>
              <a:rPr lang="en-US" sz="1800" b="0" dirty="0">
                <a:latin typeface="Palatino Linotype" pitchFamily="18" charset="0"/>
              </a:rPr>
              <a:t> &amp; </a:t>
            </a:r>
            <a:r>
              <a:rPr lang="en-US" sz="1800" b="0" dirty="0" err="1">
                <a:latin typeface="Palatino Linotype" pitchFamily="18" charset="0"/>
              </a:rPr>
              <a:t>Fibrinopeptides</a:t>
            </a:r>
            <a:r>
              <a:rPr lang="en-US" sz="1800" b="0" dirty="0">
                <a:latin typeface="Palatino Linotype" pitchFamily="18" charset="0"/>
              </a:rPr>
              <a:t>: Also contract vascular smooth muscle.</a:t>
            </a:r>
          </a:p>
          <a:p>
            <a:r>
              <a:rPr lang="en-US" sz="2000" b="1" dirty="0">
                <a:latin typeface="Palatino Linotype" pitchFamily="18" charset="0"/>
              </a:rPr>
              <a:t>Outcome:</a:t>
            </a:r>
            <a:r>
              <a:rPr lang="en-US" sz="2000" dirty="0">
                <a:latin typeface="Palatino Linotype" pitchFamily="18" charset="0"/>
              </a:rPr>
              <a:t> Extent of constriction varies with injury. Some vessels may cease bleeding spontaneously.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005" y="4941168"/>
            <a:ext cx="2743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77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Palatino Linotype" pitchFamily="18" charset="0"/>
              </a:rPr>
              <a:t>Role of Platelets in Hemostasis</a:t>
            </a:r>
            <a:endParaRPr lang="en-US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7488238" cy="5545138"/>
          </a:xfrm>
        </p:spPr>
        <p:txBody>
          <a:bodyPr/>
          <a:lstStyle/>
          <a:p>
            <a:r>
              <a:rPr lang="en-US" sz="2000" b="1" dirty="0" smtClean="0">
                <a:latin typeface="Palatino Linotype" pitchFamily="18" charset="0"/>
              </a:rPr>
              <a:t>Basics</a:t>
            </a:r>
            <a:r>
              <a:rPr lang="en-US" sz="2000" b="1" dirty="0">
                <a:latin typeface="Palatino Linotype" pitchFamily="18" charset="0"/>
              </a:rPr>
              <a:t>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 err="1">
                <a:latin typeface="Palatino Linotype" pitchFamily="18" charset="0"/>
              </a:rPr>
              <a:t>Anucleate</a:t>
            </a:r>
            <a:r>
              <a:rPr lang="en-US" sz="1800" b="0" dirty="0">
                <a:latin typeface="Palatino Linotype" pitchFamily="18" charset="0"/>
              </a:rPr>
              <a:t> fragments of megakaryocytes.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Normal count: 150,000 - 400,000/</a:t>
            </a:r>
            <a:r>
              <a:rPr lang="el-GR" sz="1800" b="0" dirty="0">
                <a:latin typeface="Palatino Linotype" pitchFamily="18" charset="0"/>
              </a:rPr>
              <a:t>μ</a:t>
            </a:r>
            <a:r>
              <a:rPr lang="en-US" sz="1800" b="0" dirty="0">
                <a:latin typeface="Palatino Linotype" pitchFamily="18" charset="0"/>
              </a:rPr>
              <a:t>L.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Lifespan: 7-10 days.</a:t>
            </a:r>
          </a:p>
          <a:p>
            <a:r>
              <a:rPr lang="en-US" sz="2000" b="1" dirty="0">
                <a:latin typeface="Palatino Linotype" pitchFamily="18" charset="0"/>
              </a:rPr>
              <a:t>Primary Role: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Form hemostatic plug.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Contribute to thrombin formation.</a:t>
            </a:r>
          </a:p>
          <a:p>
            <a:r>
              <a:rPr lang="en-US" sz="2000" b="1" dirty="0">
                <a:latin typeface="Palatino Linotype" pitchFamily="18" charset="0"/>
              </a:rPr>
              <a:t>Adhesion &amp; Aggregation: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Damage exposes </a:t>
            </a:r>
            <a:r>
              <a:rPr lang="en-US" sz="1800" b="0" dirty="0" err="1">
                <a:latin typeface="Palatino Linotype" pitchFamily="18" charset="0"/>
              </a:rPr>
              <a:t>subendothelial</a:t>
            </a:r>
            <a:r>
              <a:rPr lang="en-US" sz="1800" b="0" dirty="0">
                <a:latin typeface="Palatino Linotype" pitchFamily="18" charset="0"/>
              </a:rPr>
              <a:t> collagen -&gt; platelet adhesion.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Requires von </a:t>
            </a:r>
            <a:r>
              <a:rPr lang="en-US" sz="1800" b="0" dirty="0" err="1">
                <a:latin typeface="Palatino Linotype" pitchFamily="18" charset="0"/>
              </a:rPr>
              <a:t>Willebrand</a:t>
            </a:r>
            <a:r>
              <a:rPr lang="en-US" sz="1800" b="0" dirty="0">
                <a:latin typeface="Palatino Linotype" pitchFamily="18" charset="0"/>
              </a:rPr>
              <a:t> factor (</a:t>
            </a:r>
            <a:r>
              <a:rPr lang="en-US" sz="1800" b="0" dirty="0" err="1">
                <a:latin typeface="Palatino Linotype" pitchFamily="18" charset="0"/>
              </a:rPr>
              <a:t>vWF</a:t>
            </a:r>
            <a:r>
              <a:rPr lang="en-US" sz="1800" b="0" dirty="0">
                <a:latin typeface="Palatino Linotype" pitchFamily="18" charset="0"/>
              </a:rPr>
              <a:t>) binding to platelet glycoprotein.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Primary hemostasis: Formation of platelet plug without secretion.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Key mediators: ADP &amp; serotonin</a:t>
            </a:r>
            <a:r>
              <a:rPr lang="en-US" sz="1800" b="0" dirty="0" smtClean="0">
                <a:latin typeface="Palatino Linotype" pitchFamily="18" charset="0"/>
              </a:rPr>
              <a:t>.</a:t>
            </a:r>
            <a:endParaRPr lang="en-US" sz="1800" b="0" dirty="0">
              <a:latin typeface="Palatino Linotyp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799" y="4869160"/>
            <a:ext cx="3657600" cy="193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229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Palatino Linotype" pitchFamily="18" charset="0"/>
              </a:rPr>
              <a:t>Role of Platelets in Hemostasis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488238" cy="5545138"/>
          </a:xfrm>
        </p:spPr>
        <p:txBody>
          <a:bodyPr/>
          <a:lstStyle/>
          <a:p>
            <a:r>
              <a:rPr lang="en-US" sz="2000" b="1" dirty="0" err="1">
                <a:latin typeface="Palatino Linotype" pitchFamily="18" charset="0"/>
              </a:rPr>
              <a:t>Arachidonic</a:t>
            </a:r>
            <a:r>
              <a:rPr lang="en-US" sz="2000" b="1" dirty="0">
                <a:latin typeface="Palatino Linotype" pitchFamily="18" charset="0"/>
              </a:rPr>
              <a:t> Acid Pathway: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Converted to TXA2: Induces vasoconstriction &amp; platelet aggregation.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Also converted to PGI2 in endothelial cells: Vasodilation &amp; inhibits platelet aggregation.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Inhibited by: Aspirin, NSAIDs; Unaffected by COX-2 inhibitors.</a:t>
            </a:r>
          </a:p>
          <a:p>
            <a:r>
              <a:rPr lang="en-US" sz="2000" b="1" dirty="0">
                <a:latin typeface="Palatino Linotype" pitchFamily="18" charset="0"/>
              </a:rPr>
              <a:t>Second Wave of Aggregation: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Release substances: ADP, Ca2+, serotonin, TXA2, </a:t>
            </a:r>
            <a:r>
              <a:rPr lang="el-GR" sz="1800" b="0" dirty="0">
                <a:latin typeface="Palatino Linotype" pitchFamily="18" charset="0"/>
              </a:rPr>
              <a:t>α-</a:t>
            </a:r>
            <a:r>
              <a:rPr lang="en-US" sz="1800" b="0" dirty="0">
                <a:latin typeface="Palatino Linotype" pitchFamily="18" charset="0"/>
              </a:rPr>
              <a:t>granule proteins.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Fibrinogen: Bridges GP </a:t>
            </a:r>
            <a:r>
              <a:rPr lang="en-US" sz="1800" b="0" dirty="0" err="1">
                <a:latin typeface="Palatino Linotype" pitchFamily="18" charset="0"/>
              </a:rPr>
              <a:t>IIb</a:t>
            </a:r>
            <a:r>
              <a:rPr lang="en-US" sz="1800" b="0" dirty="0">
                <a:latin typeface="Palatino Linotype" pitchFamily="18" charset="0"/>
              </a:rPr>
              <a:t>/</a:t>
            </a:r>
            <a:r>
              <a:rPr lang="en-US" sz="1800" b="0" dirty="0" err="1">
                <a:latin typeface="Palatino Linotype" pitchFamily="18" charset="0"/>
              </a:rPr>
              <a:t>IIIa</a:t>
            </a:r>
            <a:r>
              <a:rPr lang="en-US" sz="1800" b="0" dirty="0">
                <a:latin typeface="Palatino Linotype" pitchFamily="18" charset="0"/>
              </a:rPr>
              <a:t> receptor; Ensures compaction into irreversible plug.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Stabilization: </a:t>
            </a:r>
            <a:r>
              <a:rPr lang="en-US" sz="1800" b="0" dirty="0" err="1">
                <a:latin typeface="Palatino Linotype" pitchFamily="18" charset="0"/>
              </a:rPr>
              <a:t>Thrombospondin</a:t>
            </a:r>
            <a:r>
              <a:rPr lang="en-US" sz="1800" b="0" dirty="0">
                <a:latin typeface="Palatino Linotype" pitchFamily="18" charset="0"/>
              </a:rPr>
              <a:t>, Platelet factor 4, </a:t>
            </a:r>
            <a:r>
              <a:rPr lang="el-GR" sz="1800" b="0" dirty="0">
                <a:latin typeface="Palatino Linotype" pitchFamily="18" charset="0"/>
              </a:rPr>
              <a:t>α-</a:t>
            </a:r>
            <a:r>
              <a:rPr lang="en-US" sz="1800" b="0" dirty="0" err="1">
                <a:latin typeface="Palatino Linotype" pitchFamily="18" charset="0"/>
              </a:rPr>
              <a:t>thromboglobulin</a:t>
            </a:r>
            <a:r>
              <a:rPr lang="en-US" sz="18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Inhibited by: Aspirin, NSAIDs, </a:t>
            </a:r>
            <a:r>
              <a:rPr lang="en-US" sz="1800" b="0" dirty="0" err="1">
                <a:latin typeface="Palatino Linotype" pitchFamily="18" charset="0"/>
              </a:rPr>
              <a:t>cAMP</a:t>
            </a:r>
            <a:r>
              <a:rPr lang="en-US" sz="1800" b="0" dirty="0">
                <a:latin typeface="Palatino Linotype" pitchFamily="18" charset="0"/>
              </a:rPr>
              <a:t>, nitric oxide.</a:t>
            </a:r>
          </a:p>
          <a:p>
            <a:r>
              <a:rPr lang="en-US" sz="2000" b="1" dirty="0">
                <a:latin typeface="Palatino Linotype" pitchFamily="18" charset="0"/>
              </a:rPr>
              <a:t>Platelet Membrane Alteration: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Allows calcium &amp; clotting factors to bind.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Catalyzes reactions: </a:t>
            </a:r>
            <a:r>
              <a:rPr lang="en-US" sz="1800" b="0" dirty="0" err="1">
                <a:latin typeface="Palatino Linotype" pitchFamily="18" charset="0"/>
              </a:rPr>
              <a:t>Prothrombin</a:t>
            </a:r>
            <a:r>
              <a:rPr lang="en-US" sz="1800" b="0" dirty="0">
                <a:latin typeface="Palatino Linotype" pitchFamily="18" charset="0"/>
              </a:rPr>
              <a:t> to thrombin; Activation of factor IX &amp; XI.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2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latin typeface="Palatino Linotype" pitchFamily="18" charset="0"/>
              </a:rPr>
              <a:t>Overview of Coagulation Cascade &amp; Clot 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7488238" cy="5545138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Coagulation Cascade: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Traditionally shown: Intrinsic &amp; Extrinsic pathways -&gt; Common pathway.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Intrinsic:</a:t>
            </a:r>
            <a:r>
              <a:rPr lang="en-US" sz="1600" b="0" dirty="0">
                <a:latin typeface="Palatino Linotype" pitchFamily="18" charset="0"/>
              </a:rPr>
              <a:t> Begins with factor XII -&gt; XI, IX, VIII.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Extrinsic:</a:t>
            </a:r>
            <a:r>
              <a:rPr lang="en-US" sz="1600" b="0" dirty="0">
                <a:latin typeface="Palatino Linotype" pitchFamily="18" charset="0"/>
              </a:rPr>
              <a:t> Initiated by tissue factor (TF) &amp; factor VII.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Both converge to activate: Factor X -&gt; Thrombin -&gt; Fibrin.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Clot forms with cross-linked fibrin via factor XIII.</a:t>
            </a:r>
          </a:p>
          <a:p>
            <a:r>
              <a:rPr lang="en-US" sz="1800" b="1" dirty="0">
                <a:latin typeface="Palatino Linotype" pitchFamily="18" charset="0"/>
              </a:rPr>
              <a:t>Laboratory Tests: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Elevated </a:t>
            </a:r>
            <a:r>
              <a:rPr lang="en-US" sz="1600" b="0" dirty="0" err="1">
                <a:latin typeface="Palatino Linotype" pitchFamily="18" charset="0"/>
              </a:rPr>
              <a:t>aPTT</a:t>
            </a:r>
            <a:r>
              <a:rPr lang="en-US" sz="1600" b="0" dirty="0">
                <a:latin typeface="Palatino Linotype" pitchFamily="18" charset="0"/>
              </a:rPr>
              <a:t>: Intrinsic arm abnormalities (II, IX, X, XI, XII).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Elevated PT: Extrinsic arm abnormalities (II, VII, X).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Vitamin K deficiency/Warfarin: Affects II, VII, IX, X.</a:t>
            </a:r>
          </a:p>
          <a:p>
            <a:r>
              <a:rPr lang="en-US" sz="1800" b="1" dirty="0">
                <a:latin typeface="Palatino Linotype" pitchFamily="18" charset="0"/>
              </a:rPr>
              <a:t>Cell-based Model Phases: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Initiation:</a:t>
            </a:r>
            <a:r>
              <a:rPr lang="en-US" sz="1600" b="0" dirty="0">
                <a:latin typeface="Palatino Linotype" pitchFamily="18" charset="0"/>
              </a:rPr>
              <a:t> TF exposure -&gt; activates </a:t>
            </a:r>
            <a:r>
              <a:rPr lang="en-US" sz="1600" b="0" dirty="0" err="1">
                <a:latin typeface="Palatino Linotype" pitchFamily="18" charset="0"/>
              </a:rPr>
              <a:t>Xa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IXa</a:t>
            </a:r>
            <a:r>
              <a:rPr lang="en-US" sz="1600" b="0" dirty="0">
                <a:latin typeface="Palatino Linotype" pitchFamily="18" charset="0"/>
              </a:rPr>
              <a:t> -&gt; Va.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Amplification:</a:t>
            </a:r>
            <a:r>
              <a:rPr lang="en-US" sz="1600" b="0" dirty="0">
                <a:latin typeface="Palatino Linotype" pitchFamily="18" charset="0"/>
              </a:rPr>
              <a:t> Platelet activation via thrombin.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Propagation:</a:t>
            </a:r>
            <a:r>
              <a:rPr lang="en-US" sz="1600" b="0" dirty="0">
                <a:latin typeface="Palatino Linotype" pitchFamily="18" charset="0"/>
              </a:rPr>
              <a:t> Large thrombin burst &amp; fibrin formation on activated platelets.</a:t>
            </a:r>
          </a:p>
          <a:p>
            <a:r>
              <a:rPr lang="en-US" sz="1800" b="1" dirty="0">
                <a:latin typeface="Palatino Linotype" pitchFamily="18" charset="0"/>
              </a:rPr>
              <a:t>Factor Complex Efficiency: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Intrinsic factor complex (</a:t>
            </a:r>
            <a:r>
              <a:rPr lang="en-US" sz="1600" b="0" dirty="0" err="1">
                <a:latin typeface="Palatino Linotype" pitchFamily="18" charset="0"/>
              </a:rPr>
              <a:t>VIIIa-IXa</a:t>
            </a:r>
            <a:r>
              <a:rPr lang="en-US" sz="1600" b="0" dirty="0">
                <a:latin typeface="Palatino Linotype" pitchFamily="18" charset="0"/>
              </a:rPr>
              <a:t>): 50x more effective at X activation than TF-</a:t>
            </a:r>
            <a:r>
              <a:rPr lang="en-US" sz="1600" b="0" dirty="0" err="1">
                <a:latin typeface="Palatino Linotype" pitchFamily="18" charset="0"/>
              </a:rPr>
              <a:t>VIIa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930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800100"/>
            <a:ext cx="708818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56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 Thrombin, Fibrin Formation &amp; Clot 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6840760" cy="5761162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Fibrin Formation: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Thrombin converts fibrinogen -&gt; fibrin + </a:t>
            </a:r>
            <a:r>
              <a:rPr lang="en-US" sz="1600" b="0" dirty="0" err="1">
                <a:latin typeface="Palatino Linotype" pitchFamily="18" charset="0"/>
              </a:rPr>
              <a:t>fibrinopeptides</a:t>
            </a:r>
            <a:r>
              <a:rPr lang="en-US" sz="1600" b="0" dirty="0">
                <a:latin typeface="Palatino Linotype" pitchFamily="18" charset="0"/>
              </a:rPr>
              <a:t> A &amp; B.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End-to-end polymerization: Removal of </a:t>
            </a:r>
            <a:r>
              <a:rPr lang="en-US" sz="1600" b="0" dirty="0" err="1">
                <a:latin typeface="Palatino Linotype" pitchFamily="18" charset="0"/>
              </a:rPr>
              <a:t>fibrinopeptide</a:t>
            </a:r>
            <a:r>
              <a:rPr lang="en-US" sz="1600" b="0" dirty="0">
                <a:latin typeface="Palatino Linotype" pitchFamily="18" charset="0"/>
              </a:rPr>
              <a:t> A.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Side-to-side polymerization: Cleavage of </a:t>
            </a:r>
            <a:r>
              <a:rPr lang="en-US" sz="1600" b="0" dirty="0" err="1">
                <a:latin typeface="Palatino Linotype" pitchFamily="18" charset="0"/>
              </a:rPr>
              <a:t>fibrinopeptide</a:t>
            </a:r>
            <a:r>
              <a:rPr lang="en-US" sz="1600" b="0" dirty="0">
                <a:latin typeface="Palatino Linotype" pitchFamily="18" charset="0"/>
              </a:rPr>
              <a:t> B.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Clot stabilization: Thrombin-</a:t>
            </a:r>
            <a:r>
              <a:rPr lang="en-US" sz="1600" b="0" dirty="0" err="1">
                <a:latin typeface="Palatino Linotype" pitchFamily="18" charset="0"/>
              </a:rPr>
              <a:t>activatable</a:t>
            </a:r>
            <a:r>
              <a:rPr lang="en-US" sz="1600" b="0" dirty="0">
                <a:latin typeface="Palatino Linotype" pitchFamily="18" charset="0"/>
              </a:rPr>
              <a:t> fibrinolysis inhibitor (TAFI).</a:t>
            </a:r>
          </a:p>
          <a:p>
            <a:r>
              <a:rPr lang="en-US" sz="1800" b="1" dirty="0">
                <a:latin typeface="Palatino Linotype" pitchFamily="18" charset="0"/>
              </a:rPr>
              <a:t>Clot Propagation Control: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 err="1">
                <a:latin typeface="Palatino Linotype" pitchFamily="18" charset="0"/>
              </a:rPr>
              <a:t>Thrombomodulin</a:t>
            </a:r>
            <a:r>
              <a:rPr lang="en-US" sz="1600" b="0" dirty="0">
                <a:latin typeface="Palatino Linotype" pitchFamily="18" charset="0"/>
              </a:rPr>
              <a:t> (TM): "Thrombin sink" -&gt; reduces fibrinogen cleavage.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Activated protein C (APC): Reduces thrombin formation by inhibiting factors V &amp; VIII.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Tissue plasminogen activator (</a:t>
            </a:r>
            <a:r>
              <a:rPr lang="en-US" sz="1600" b="0" dirty="0" err="1">
                <a:latin typeface="Palatino Linotype" pitchFamily="18" charset="0"/>
              </a:rPr>
              <a:t>tPA</a:t>
            </a:r>
            <a:r>
              <a:rPr lang="en-US" sz="1600" b="0" dirty="0">
                <a:latin typeface="Palatino Linotype" pitchFamily="18" charset="0"/>
              </a:rPr>
              <a:t>): Initiates fibrinolysis.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Antithrombin</a:t>
            </a:r>
            <a:r>
              <a:rPr lang="en-US" sz="1600" b="0" dirty="0">
                <a:latin typeface="Palatino Linotype" pitchFamily="18" charset="0"/>
              </a:rPr>
              <a:t> III (AT-III): Neutralizes </a:t>
            </a:r>
            <a:r>
              <a:rPr lang="en-US" sz="1600" b="0" dirty="0" err="1">
                <a:latin typeface="Palatino Linotype" pitchFamily="18" charset="0"/>
              </a:rPr>
              <a:t>procoagulant</a:t>
            </a:r>
            <a:r>
              <a:rPr lang="en-US" sz="1600" b="0" dirty="0">
                <a:latin typeface="Palatino Linotype" pitchFamily="18" charset="0"/>
              </a:rPr>
              <a:t> serine proteases.</a:t>
            </a:r>
          </a:p>
          <a:p>
            <a:r>
              <a:rPr lang="en-US" sz="1800" b="1" dirty="0">
                <a:latin typeface="Palatino Linotype" pitchFamily="18" charset="0"/>
              </a:rPr>
              <a:t>Fibrin Clot Degradation: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Plasmin derived from plasminogen.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Activators: </a:t>
            </a:r>
            <a:r>
              <a:rPr lang="en-US" sz="1600" b="0" dirty="0" err="1">
                <a:latin typeface="Palatino Linotype" pitchFamily="18" charset="0"/>
              </a:rPr>
              <a:t>tPA</a:t>
            </a:r>
            <a:r>
              <a:rPr lang="en-US" sz="1600" b="0" dirty="0">
                <a:latin typeface="Palatino Linotype" pitchFamily="18" charset="0"/>
              </a:rPr>
              <a:t> (main circulating form) &amp; </a:t>
            </a:r>
            <a:r>
              <a:rPr lang="en-US" sz="1600" b="0" dirty="0" err="1">
                <a:latin typeface="Palatino Linotype" pitchFamily="18" charset="0"/>
              </a:rPr>
              <a:t>urokinase</a:t>
            </a:r>
            <a:r>
              <a:rPr lang="en-US" sz="1600" b="0" dirty="0">
                <a:latin typeface="Palatino Linotype" pitchFamily="18" charset="0"/>
              </a:rPr>
              <a:t> plasminogen activator (</a:t>
            </a:r>
            <a:r>
              <a:rPr lang="en-US" sz="1600" b="0" dirty="0" err="1">
                <a:latin typeface="Palatino Linotype" pitchFamily="18" charset="0"/>
              </a:rPr>
              <a:t>uPA</a:t>
            </a:r>
            <a:r>
              <a:rPr lang="en-US" sz="1600" b="0" dirty="0">
                <a:latin typeface="Palatino Linotype" pitchFamily="18" charset="0"/>
              </a:rPr>
              <a:t>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Thrombin-TM complex -&gt; Mixed effect on clot stability.</a:t>
            </a:r>
          </a:p>
          <a:p>
            <a:r>
              <a:rPr lang="en-US" sz="1800" b="1" dirty="0">
                <a:latin typeface="Palatino Linotype" pitchFamily="18" charset="0"/>
              </a:rPr>
              <a:t>Clinical Relevance: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Factor V Leiden: Genetic mutation -&gt; </a:t>
            </a:r>
            <a:r>
              <a:rPr lang="en-US" sz="1600" b="0" dirty="0" err="1">
                <a:latin typeface="Palatino Linotype" pitchFamily="18" charset="0"/>
              </a:rPr>
              <a:t>procoagulant</a:t>
            </a:r>
            <a:r>
              <a:rPr lang="en-US" sz="1600" b="0" dirty="0">
                <a:latin typeface="Palatino Linotype" pitchFamily="18" charset="0"/>
              </a:rPr>
              <a:t> state, risk of venous thromboembolic events.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677" y="3467720"/>
            <a:ext cx="2657475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7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5">
      <a:dk1>
        <a:srgbClr val="4D4D4D"/>
      </a:dk1>
      <a:lt1>
        <a:srgbClr val="FFFFFF"/>
      </a:lt1>
      <a:dk2>
        <a:srgbClr val="000000"/>
      </a:dk2>
      <a:lt2>
        <a:srgbClr val="800000"/>
      </a:lt2>
      <a:accent1>
        <a:srgbClr val="FF5050"/>
      </a:accent1>
      <a:accent2>
        <a:srgbClr val="CC0000"/>
      </a:accent2>
      <a:accent3>
        <a:srgbClr val="FFFFFF"/>
      </a:accent3>
      <a:accent4>
        <a:srgbClr val="404040"/>
      </a:accent4>
      <a:accent5>
        <a:srgbClr val="FFB3B3"/>
      </a:accent5>
      <a:accent6>
        <a:srgbClr val="B90000"/>
      </a:accent6>
      <a:hlink>
        <a:srgbClr val="FF0000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111111"/>
        </a:dk1>
        <a:lt1>
          <a:srgbClr val="FFFFFF"/>
        </a:lt1>
        <a:dk2>
          <a:srgbClr val="000000"/>
        </a:dk2>
        <a:lt2>
          <a:srgbClr val="990000"/>
        </a:lt2>
        <a:accent1>
          <a:srgbClr val="FF5050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B3B3"/>
        </a:accent5>
        <a:accent6>
          <a:srgbClr val="B90000"/>
        </a:accent6>
        <a:hlink>
          <a:srgbClr val="FF00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990000"/>
        </a:lt2>
        <a:accent1>
          <a:srgbClr val="FF5050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FFB3B3"/>
        </a:accent5>
        <a:accent6>
          <a:srgbClr val="B90000"/>
        </a:accent6>
        <a:hlink>
          <a:srgbClr val="FF00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111111"/>
        </a:dk1>
        <a:lt1>
          <a:srgbClr val="FFFFFF"/>
        </a:lt1>
        <a:dk2>
          <a:srgbClr val="000000"/>
        </a:dk2>
        <a:lt2>
          <a:srgbClr val="600000"/>
        </a:lt2>
        <a:accent1>
          <a:srgbClr val="B40000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D6AAAA"/>
        </a:accent5>
        <a:accent6>
          <a:srgbClr val="B90000"/>
        </a:accent6>
        <a:hlink>
          <a:srgbClr val="8219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800000"/>
        </a:lt2>
        <a:accent1>
          <a:srgbClr val="FF5050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FFB3B3"/>
        </a:accent5>
        <a:accent6>
          <a:srgbClr val="B90000"/>
        </a:accent6>
        <a:hlink>
          <a:srgbClr val="FF00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6C0501"/>
        </a:lt2>
        <a:accent1>
          <a:srgbClr val="7F0B02"/>
        </a:accent1>
        <a:accent2>
          <a:srgbClr val="B3250F"/>
        </a:accent2>
        <a:accent3>
          <a:srgbClr val="FFFFFF"/>
        </a:accent3>
        <a:accent4>
          <a:srgbClr val="404040"/>
        </a:accent4>
        <a:accent5>
          <a:srgbClr val="C0AAAA"/>
        </a:accent5>
        <a:accent6>
          <a:srgbClr val="A2200C"/>
        </a:accent6>
        <a:hlink>
          <a:srgbClr val="D9381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850B02"/>
        </a:lt2>
        <a:accent1>
          <a:srgbClr val="E1401E"/>
        </a:accent1>
        <a:accent2>
          <a:srgbClr val="A0A0A0"/>
        </a:accent2>
        <a:accent3>
          <a:srgbClr val="FFFFFF"/>
        </a:accent3>
        <a:accent4>
          <a:srgbClr val="404040"/>
        </a:accent4>
        <a:accent5>
          <a:srgbClr val="EEAFAB"/>
        </a:accent5>
        <a:accent6>
          <a:srgbClr val="919191"/>
        </a:accent6>
        <a:hlink>
          <a:srgbClr val="D61F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7C0901"/>
        </a:lt2>
        <a:accent1>
          <a:srgbClr val="DD3A1A"/>
        </a:accent1>
        <a:accent2>
          <a:srgbClr val="3C3C3C"/>
        </a:accent2>
        <a:accent3>
          <a:srgbClr val="FFFFFF"/>
        </a:accent3>
        <a:accent4>
          <a:srgbClr val="404040"/>
        </a:accent4>
        <a:accent5>
          <a:srgbClr val="EBAEAB"/>
        </a:accent5>
        <a:accent6>
          <a:srgbClr val="353535"/>
        </a:accent6>
        <a:hlink>
          <a:srgbClr val="A2230E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640702"/>
        </a:lt2>
        <a:accent1>
          <a:srgbClr val="931409"/>
        </a:accent1>
        <a:accent2>
          <a:srgbClr val="CF2A12"/>
        </a:accent2>
        <a:accent3>
          <a:srgbClr val="FFFFFF"/>
        </a:accent3>
        <a:accent4>
          <a:srgbClr val="404040"/>
        </a:accent4>
        <a:accent5>
          <a:srgbClr val="C8AAAA"/>
        </a:accent5>
        <a:accent6>
          <a:srgbClr val="BB250F"/>
        </a:accent6>
        <a:hlink>
          <a:srgbClr val="0101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111111"/>
        </a:dk1>
        <a:lt1>
          <a:srgbClr val="FFFFFF"/>
        </a:lt1>
        <a:dk2>
          <a:srgbClr val="000000"/>
        </a:dk2>
        <a:lt2>
          <a:srgbClr val="9A1303"/>
        </a:lt2>
        <a:accent1>
          <a:srgbClr val="FE130F"/>
        </a:accent1>
        <a:accent2>
          <a:srgbClr val="DF3A19"/>
        </a:accent2>
        <a:accent3>
          <a:srgbClr val="FFFFFF"/>
        </a:accent3>
        <a:accent4>
          <a:srgbClr val="0D0D0D"/>
        </a:accent4>
        <a:accent5>
          <a:srgbClr val="FEAAAA"/>
        </a:accent5>
        <a:accent6>
          <a:srgbClr val="CA3416"/>
        </a:accent6>
        <a:hlink>
          <a:srgbClr val="F5723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111111"/>
        </a:dk1>
        <a:lt1>
          <a:srgbClr val="FFFFFF"/>
        </a:lt1>
        <a:dk2>
          <a:srgbClr val="000000"/>
        </a:dk2>
        <a:lt2>
          <a:srgbClr val="9A1303"/>
        </a:lt2>
        <a:accent1>
          <a:srgbClr val="FF540F"/>
        </a:accent1>
        <a:accent2>
          <a:srgbClr val="DF3A19"/>
        </a:accent2>
        <a:accent3>
          <a:srgbClr val="FFFFFF"/>
        </a:accent3>
        <a:accent4>
          <a:srgbClr val="0D0D0D"/>
        </a:accent4>
        <a:accent5>
          <a:srgbClr val="FFB3AA"/>
        </a:accent5>
        <a:accent6>
          <a:srgbClr val="CA3416"/>
        </a:accent6>
        <a:hlink>
          <a:srgbClr val="F5723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111111"/>
        </a:dk1>
        <a:lt1>
          <a:srgbClr val="FFFFFF"/>
        </a:lt1>
        <a:dk2>
          <a:srgbClr val="000000"/>
        </a:dk2>
        <a:lt2>
          <a:srgbClr val="600000"/>
        </a:lt2>
        <a:accent1>
          <a:srgbClr val="B40000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D6AAAA"/>
        </a:accent5>
        <a:accent6>
          <a:srgbClr val="B90000"/>
        </a:accent6>
        <a:hlink>
          <a:srgbClr val="EC7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3375</Words>
  <Application>Microsoft Office PowerPoint</Application>
  <PresentationFormat>On-screen Show (4:3)</PresentationFormat>
  <Paragraphs>408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template</vt:lpstr>
      <vt:lpstr>Bleeding (Transfusion and Hemostasis).</vt:lpstr>
      <vt:lpstr>PowerPoint Presentation</vt:lpstr>
      <vt:lpstr>Hemostasis Overview</vt:lpstr>
      <vt:lpstr>Vascular Constriction in Hemostasis</vt:lpstr>
      <vt:lpstr>Role of Platelets in Hemostasis</vt:lpstr>
      <vt:lpstr>Role of Platelets in Hemostasis</vt:lpstr>
      <vt:lpstr>Overview of Coagulation Cascade &amp; Clot Formation</vt:lpstr>
      <vt:lpstr>PowerPoint Presentation</vt:lpstr>
      <vt:lpstr> Thrombin, Fibrin Formation &amp; Clot Regulation</vt:lpstr>
      <vt:lpstr>Fibrinolysis: Breakdown &amp; Regulation of Fibrin Clots</vt:lpstr>
      <vt:lpstr>Congenital Coagulation Factor Deficiencies</vt:lpstr>
      <vt:lpstr>Inherited Platelet Functional Defects</vt:lpstr>
      <vt:lpstr>Acquired Hemostatic Defects and Platelet Abnormalities</vt:lpstr>
      <vt:lpstr>Platelet Abnormalities</vt:lpstr>
      <vt:lpstr>Qualitative Platelet Defects &amp; Implications in Surgery</vt:lpstr>
      <vt:lpstr>DIC: Pathogenesis and Management</vt:lpstr>
      <vt:lpstr>Coagulopathy in Liver Disease: A Complex Balance</vt:lpstr>
      <vt:lpstr>Understanding Trauma-Induced Coagulopathy (TIC)</vt:lpstr>
      <vt:lpstr> Anticoagulants: Understanding Risks and Management</vt:lpstr>
      <vt:lpstr>Surgical Hemostasis Techniques</vt:lpstr>
      <vt:lpstr>PowerPoint Presentation</vt:lpstr>
      <vt:lpstr>Evolution of Blood Transfusion Medicine</vt:lpstr>
      <vt:lpstr>Principles of Replacement Therapy &amp; Blood Transfusion</vt:lpstr>
      <vt:lpstr> Innovations in Blood Product Storage and Transfusion</vt:lpstr>
      <vt:lpstr>Innovations in Blood Product Storage and Transfusion</vt:lpstr>
      <vt:lpstr> Indications &amp; Considerations for Blood Replacement</vt:lpstr>
      <vt:lpstr>New Concepts in Damage Control Resuscitation (DCR)</vt:lpstr>
      <vt:lpstr>Transfusion-Related Complications</vt:lpstr>
      <vt:lpstr>Transfusion-Related Complications</vt:lpstr>
      <vt:lpstr>Transfusion-Related Disease Transmission</vt:lpstr>
      <vt:lpstr>Hemostatic Function Assessment: Key Tests and Implications</vt:lpstr>
      <vt:lpstr>Understanding Viscoelastic Assays in Hemostasis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PoweredTemplates.com</dc:creator>
  <cp:lastModifiedBy>abc</cp:lastModifiedBy>
  <cp:revision>87</cp:revision>
  <dcterms:created xsi:type="dcterms:W3CDTF">2006-06-13T13:03:30Z</dcterms:created>
  <dcterms:modified xsi:type="dcterms:W3CDTF">2023-09-06T21:31:49Z</dcterms:modified>
</cp:coreProperties>
</file>